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handoutMasterIdLst>
    <p:handoutMasterId r:id="rId24"/>
  </p:handoutMasterIdLst>
  <p:sldIdLst>
    <p:sldId id="258" r:id="rId2"/>
    <p:sldId id="259" r:id="rId3"/>
    <p:sldId id="278" r:id="rId4"/>
    <p:sldId id="260" r:id="rId5"/>
    <p:sldId id="288" r:id="rId6"/>
    <p:sldId id="262" r:id="rId7"/>
    <p:sldId id="263" r:id="rId8"/>
    <p:sldId id="264" r:id="rId9"/>
    <p:sldId id="265" r:id="rId10"/>
    <p:sldId id="282" r:id="rId11"/>
    <p:sldId id="283" r:id="rId12"/>
    <p:sldId id="287" r:id="rId13"/>
    <p:sldId id="270" r:id="rId14"/>
    <p:sldId id="269" r:id="rId15"/>
    <p:sldId id="271" r:id="rId16"/>
    <p:sldId id="281"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880" userDrawn="1">
          <p15:clr>
            <a:srgbClr val="A4A3A4"/>
          </p15:clr>
        </p15:guide>
        <p15:guide id="3" pos="567" userDrawn="1">
          <p15:clr>
            <a:srgbClr val="A4A3A4"/>
          </p15:clr>
        </p15:guide>
        <p15:guide id="4" orient="horz" pos="51" userDrawn="1">
          <p15:clr>
            <a:srgbClr val="A4A3A4"/>
          </p15:clr>
        </p15:guide>
        <p15:guide id="5" orient="horz" pos="368" userDrawn="1">
          <p15:clr>
            <a:srgbClr val="A4A3A4"/>
          </p15:clr>
        </p15:guide>
        <p15:guide id="6" orient="horz" pos="890" userDrawn="1">
          <p15:clr>
            <a:srgbClr val="A4A3A4"/>
          </p15:clr>
        </p15:guide>
        <p15:guide id="7" orient="horz" pos="1706" userDrawn="1">
          <p15:clr>
            <a:srgbClr val="A4A3A4"/>
          </p15:clr>
        </p15:guide>
        <p15:guide id="8" orient="horz" pos="1117" userDrawn="1">
          <p15:clr>
            <a:srgbClr val="A4A3A4"/>
          </p15:clr>
        </p15:guide>
        <p15:guide id="9" orient="horz" pos="3929" userDrawn="1">
          <p15:clr>
            <a:srgbClr val="A4A3A4"/>
          </p15:clr>
        </p15:guide>
        <p15:guide id="10" orient="horz" pos="1480" userDrawn="1">
          <p15:clr>
            <a:srgbClr val="A4A3A4"/>
          </p15:clr>
        </p15:guide>
        <p15:guide id="11" orient="horz" pos="3657">
          <p15:clr>
            <a:srgbClr val="A4A3A4"/>
          </p15:clr>
        </p15:guide>
        <p15:guide id="12" pos="4785">
          <p15:clr>
            <a:srgbClr val="A4A3A4"/>
          </p15:clr>
        </p15:guide>
        <p15:guide id="13" pos="499" userDrawn="1">
          <p15:clr>
            <a:srgbClr val="A4A3A4"/>
          </p15:clr>
        </p15:guide>
        <p15:guide id="14" pos="5307" userDrawn="1">
          <p15:clr>
            <a:srgbClr val="A4A3A4"/>
          </p15:clr>
        </p15:guide>
        <p15:guide id="15" pos="295" userDrawn="1">
          <p15:clr>
            <a:srgbClr val="A4A3A4"/>
          </p15:clr>
        </p15:guide>
        <p15:guide id="16" pos="4649">
          <p15:clr>
            <a:srgbClr val="A4A3A4"/>
          </p15:clr>
        </p15:guide>
        <p15:guide id="17"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4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10D"/>
    <a:srgbClr val="B8B6B1"/>
    <a:srgbClr val="4789A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7" autoAdjust="0"/>
    <p:restoredTop sz="90584" autoAdjust="0"/>
  </p:normalViewPr>
  <p:slideViewPr>
    <p:cSldViewPr showGuides="1">
      <p:cViewPr varScale="1">
        <p:scale>
          <a:sx n="102" d="100"/>
          <a:sy n="102" d="100"/>
        </p:scale>
        <p:origin x="786" y="96"/>
      </p:cViewPr>
      <p:guideLst>
        <p:guide orient="horz" pos="1026"/>
        <p:guide pos="2880"/>
        <p:guide pos="567"/>
        <p:guide orient="horz" pos="51"/>
        <p:guide orient="horz" pos="368"/>
        <p:guide orient="horz" pos="890"/>
        <p:guide orient="horz" pos="1706"/>
        <p:guide orient="horz" pos="1117"/>
        <p:guide orient="horz" pos="3929"/>
        <p:guide orient="horz" pos="1480"/>
        <p:guide orient="horz" pos="3657"/>
        <p:guide pos="4785"/>
        <p:guide pos="499"/>
        <p:guide pos="5307"/>
        <p:guide pos="295"/>
        <p:guide pos="4649"/>
        <p:guide orient="horz" pos="247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p:scale>
          <a:sx n="155" d="100"/>
          <a:sy n="155" d="100"/>
        </p:scale>
        <p:origin x="-74" y="-27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2971800" cy="458788"/>
          </a:xfrm>
          <a:prstGeom prst="rect">
            <a:avLst/>
          </a:prstGeom>
        </p:spPr>
        <p:txBody>
          <a:bodyPr vert="horz" lIns="91414" tIns="45707" rIns="91414" bIns="45707" rtlCol="0"/>
          <a:lstStyle>
            <a:lvl1pPr algn="l">
              <a:defRPr sz="1200"/>
            </a:lvl1pPr>
          </a:lstStyle>
          <a:p>
            <a:r>
              <a:rPr lang="de-DE"/>
              <a:t>Notizen zur Foliensammlung: Thema hier eintragen </a:t>
            </a:r>
          </a:p>
        </p:txBody>
      </p:sp>
      <p:sp>
        <p:nvSpPr>
          <p:cNvPr id="3" name="Datumsplatzhalter 2"/>
          <p:cNvSpPr>
            <a:spLocks noGrp="1"/>
          </p:cNvSpPr>
          <p:nvPr>
            <p:ph type="dt" sz="quarter" idx="1"/>
          </p:nvPr>
        </p:nvSpPr>
        <p:spPr>
          <a:xfrm>
            <a:off x="3884616" y="2"/>
            <a:ext cx="2971800" cy="458788"/>
          </a:xfrm>
          <a:prstGeom prst="rect">
            <a:avLst/>
          </a:prstGeom>
        </p:spPr>
        <p:txBody>
          <a:bodyPr vert="horz" lIns="91414" tIns="45707" rIns="91414" bIns="45707" rtlCol="0"/>
          <a:lstStyle>
            <a:lvl1pPr algn="r">
              <a:defRPr sz="1200"/>
            </a:lvl1pPr>
          </a:lstStyle>
          <a:p>
            <a:fld id="{7010992D-D7EA-44DE-9F0B-83048D020CC3}" type="datetimeFigureOut">
              <a:rPr lang="de-DE" smtClean="0"/>
              <a:t>12.04.2018</a:t>
            </a:fld>
            <a:endParaRPr lang="de-DE"/>
          </a:p>
        </p:txBody>
      </p:sp>
      <p:sp>
        <p:nvSpPr>
          <p:cNvPr id="4" name="Fußzeilenplatzhalter 3"/>
          <p:cNvSpPr>
            <a:spLocks noGrp="1"/>
          </p:cNvSpPr>
          <p:nvPr>
            <p:ph type="ftr" sz="quarter" idx="2"/>
          </p:nvPr>
        </p:nvSpPr>
        <p:spPr>
          <a:xfrm>
            <a:off x="3" y="8685214"/>
            <a:ext cx="2971800" cy="458787"/>
          </a:xfrm>
          <a:prstGeom prst="rect">
            <a:avLst/>
          </a:prstGeom>
        </p:spPr>
        <p:txBody>
          <a:bodyPr vert="horz" lIns="91414" tIns="45707" rIns="91414" bIns="45707" rtlCol="0" anchor="b"/>
          <a:lstStyle>
            <a:lvl1pPr algn="l">
              <a:defRPr sz="1200"/>
            </a:lvl1pPr>
          </a:lstStyle>
          <a:p>
            <a:endParaRPr lang="de-DE"/>
          </a:p>
        </p:txBody>
      </p:sp>
      <p:sp>
        <p:nvSpPr>
          <p:cNvPr id="5" name="Foliennummernplatzhalter 4"/>
          <p:cNvSpPr>
            <a:spLocks noGrp="1"/>
          </p:cNvSpPr>
          <p:nvPr>
            <p:ph type="sldNum" sz="quarter" idx="3"/>
          </p:nvPr>
        </p:nvSpPr>
        <p:spPr>
          <a:xfrm>
            <a:off x="3884616" y="8685214"/>
            <a:ext cx="2971800" cy="458787"/>
          </a:xfrm>
          <a:prstGeom prst="rect">
            <a:avLst/>
          </a:prstGeom>
        </p:spPr>
        <p:txBody>
          <a:bodyPr vert="horz" lIns="91414" tIns="45707" rIns="91414" bIns="45707" rtlCol="0" anchor="b"/>
          <a:lstStyle>
            <a:lvl1pPr algn="r">
              <a:defRPr sz="1200"/>
            </a:lvl1pPr>
          </a:lstStyle>
          <a:p>
            <a:fld id="{82C33D84-9CE4-4C33-9DC5-5A084EC37EB4}" type="slidenum">
              <a:rPr lang="de-DE" smtClean="0"/>
              <a:t>‹Nr.›</a:t>
            </a:fld>
            <a:endParaRPr lang="de-DE"/>
          </a:p>
        </p:txBody>
      </p:sp>
    </p:spTree>
    <p:extLst>
      <p:ext uri="{BB962C8B-B14F-4D97-AF65-F5344CB8AC3E}">
        <p14:creationId xmlns:p14="http://schemas.microsoft.com/office/powerpoint/2010/main" val="1289845864"/>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ink>
</file>

<file path=ppt/ink/ink10.xml><?xml version="1.0" encoding="utf-8"?>
<inkml:ink xmlns:inkml="http://www.w3.org/2003/InkML">
  <inkml:definitions/>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0-17T11:20:34.500"/>
    </inkml:context>
    <inkml:brush xml:id="br0">
      <inkml:brushProperty name="width" value="0.04" units="cm"/>
      <inkml:brushProperty name="height" value="0.04" units="cm"/>
      <inkml:brushProperty name="ignorePressure" value="1"/>
    </inkml:brush>
  </inkml:definitions>
  <inkml:trace contextRef="#ctx0" brushRef="#br0">3912 2040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0-17T11:20:34.910"/>
    </inkml:context>
    <inkml:brush xml:id="br0">
      <inkml:brushProperty name="width" value="0.04" units="cm"/>
      <inkml:brushProperty name="height" value="0.04" units="cm"/>
      <inkml:brushProperty name="ignorePressure" value="1"/>
    </inkml:brush>
  </inkml:definitions>
  <inkml:trace contextRef="#ctx0" brushRef="#br0">6479 2055</inkml:trace>
</inkml:ink>
</file>

<file path=ppt/ink/ink2.xml><?xml version="1.0" encoding="utf-8"?>
<inkml:ink xmlns:inkml="http://www.w3.org/2003/InkML">
  <inkml:definitions/>
</inkml:ink>
</file>

<file path=ppt/ink/ink3.xml><?xml version="1.0" encoding="utf-8"?>
<inkml:ink xmlns:inkml="http://www.w3.org/2003/InkML">
  <inkml:definitions/>
</inkml:ink>
</file>

<file path=ppt/ink/ink4.xml><?xml version="1.0" encoding="utf-8"?>
<inkml:ink xmlns:inkml="http://www.w3.org/2003/InkML">
  <inkml:definitions/>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0-17T11:20:34.500"/>
    </inkml:context>
    <inkml:brush xml:id="br0">
      <inkml:brushProperty name="width" value="0.04" units="cm"/>
      <inkml:brushProperty name="height" value="0.04" units="cm"/>
      <inkml:brushProperty name="ignorePressure" value="1"/>
    </inkml:brush>
  </inkml:definitions>
  <inkml:trace contextRef="#ctx0" brushRef="#br0">3912 2040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0-17T11:20:34.910"/>
    </inkml:context>
    <inkml:brush xml:id="br0">
      <inkml:brushProperty name="width" value="0.04" units="cm"/>
      <inkml:brushProperty name="height" value="0.04" units="cm"/>
      <inkml:brushProperty name="ignorePressure" value="1"/>
    </inkml:brush>
  </inkml:definitions>
  <inkml:trace contextRef="#ctx0" brushRef="#br0">6479 2055</inkml:trace>
</inkml:ink>
</file>

<file path=ppt/ink/ink7.xml><?xml version="1.0" encoding="utf-8"?>
<inkml:ink xmlns:inkml="http://www.w3.org/2003/InkML">
  <inkml:definitions/>
</inkml:ink>
</file>

<file path=ppt/ink/ink8.xml><?xml version="1.0" encoding="utf-8"?>
<inkml:ink xmlns:inkml="http://www.w3.org/2003/InkML">
  <inkml:definitions/>
</inkml:ink>
</file>

<file path=ppt/ink/ink9.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861048" cy="458788"/>
          </a:xfrm>
          <a:prstGeom prst="rect">
            <a:avLst/>
          </a:prstGeom>
        </p:spPr>
        <p:txBody>
          <a:bodyPr vert="horz" lIns="91414" tIns="45707" rIns="91414" bIns="45707" rtlCol="0"/>
          <a:lstStyle>
            <a:lvl1pPr algn="l">
              <a:defRPr sz="1200" b="1">
                <a:latin typeface="Segoe UI" panose="020B0502040204020203" pitchFamily="34" charset="0"/>
                <a:cs typeface="Segoe UI" panose="020B0502040204020203" pitchFamily="34" charset="0"/>
              </a:defRPr>
            </a:lvl1pPr>
          </a:lstStyle>
          <a:p>
            <a:r>
              <a:rPr lang="de-DE"/>
              <a:t>Notizen</a:t>
            </a:r>
          </a:p>
        </p:txBody>
      </p:sp>
      <p:sp>
        <p:nvSpPr>
          <p:cNvPr id="3" name="Datumsplatzhalter 2"/>
          <p:cNvSpPr>
            <a:spLocks noGrp="1"/>
          </p:cNvSpPr>
          <p:nvPr>
            <p:ph type="dt" idx="1"/>
          </p:nvPr>
        </p:nvSpPr>
        <p:spPr>
          <a:xfrm>
            <a:off x="3884616" y="2"/>
            <a:ext cx="2971800" cy="458788"/>
          </a:xfrm>
          <a:prstGeom prst="rect">
            <a:avLst/>
          </a:prstGeom>
        </p:spPr>
        <p:txBody>
          <a:bodyPr vert="horz" lIns="91414" tIns="45707" rIns="91414" bIns="45707" rtlCol="0"/>
          <a:lstStyle>
            <a:lvl1pPr algn="r">
              <a:defRPr sz="1200"/>
            </a:lvl1pPr>
          </a:lstStyle>
          <a:p>
            <a:fld id="{825410A5-6DD5-493A-A0EC-4B865146814E}" type="datetimeFigureOut">
              <a:rPr lang="de-DE" smtClean="0"/>
              <a:t>12.04.2018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14" tIns="45707" rIns="91414" bIns="45707"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14" tIns="45707" rIns="91414" bIns="45707"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 y="8685214"/>
            <a:ext cx="2971800" cy="458787"/>
          </a:xfrm>
          <a:prstGeom prst="rect">
            <a:avLst/>
          </a:prstGeom>
        </p:spPr>
        <p:txBody>
          <a:bodyPr vert="horz" lIns="91414" tIns="45707" rIns="91414" bIns="45707" rtlCol="0" anchor="b"/>
          <a:lstStyle>
            <a:lvl1pPr algn="l">
              <a:defRPr sz="1200"/>
            </a:lvl1pPr>
          </a:lstStyle>
          <a:p>
            <a:endParaRPr lang="de-DE"/>
          </a:p>
        </p:txBody>
      </p:sp>
      <p:sp>
        <p:nvSpPr>
          <p:cNvPr id="7" name="Foliennummernplatzhalter 6"/>
          <p:cNvSpPr>
            <a:spLocks noGrp="1"/>
          </p:cNvSpPr>
          <p:nvPr>
            <p:ph type="sldNum" sz="quarter" idx="5"/>
          </p:nvPr>
        </p:nvSpPr>
        <p:spPr>
          <a:xfrm>
            <a:off x="3884616" y="8685214"/>
            <a:ext cx="2971800" cy="458787"/>
          </a:xfrm>
          <a:prstGeom prst="rect">
            <a:avLst/>
          </a:prstGeom>
        </p:spPr>
        <p:txBody>
          <a:bodyPr vert="horz" lIns="91414" tIns="45707" rIns="91414" bIns="45707" rtlCol="0" anchor="b"/>
          <a:lstStyle>
            <a:lvl1pPr algn="r">
              <a:defRPr sz="1200"/>
            </a:lvl1pPr>
          </a:lstStyle>
          <a:p>
            <a:fld id="{FDBA5B60-B463-48CB-AA75-2A871C9EEBB5}" type="slidenum">
              <a:rPr lang="de-DE" smtClean="0"/>
              <a:t>‹Nr.›</a:t>
            </a:fld>
            <a:endParaRPr lang="de-DE"/>
          </a:p>
        </p:txBody>
      </p:sp>
    </p:spTree>
    <p:extLst>
      <p:ext uri="{BB962C8B-B14F-4D97-AF65-F5344CB8AC3E}">
        <p14:creationId xmlns:p14="http://schemas.microsoft.com/office/powerpoint/2010/main" val="2803966818"/>
      </p:ext>
    </p:extLst>
  </p:cSld>
  <p:clrMap bg1="lt1" tx1="dk1" bg2="lt2" tx2="dk2" accent1="accent1" accent2="accent2" accent3="accent3" accent4="accent4" accent5="accent5" accent6="accent6" hlink="hlink" folHlink="folHlink"/>
  <p:hf ftr="0" dt="0"/>
  <p:notesStyle>
    <a:lvl1pPr marL="1714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1pPr>
    <a:lvl2pPr marL="6286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2pPr>
    <a:lvl3pPr marL="10858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3pPr>
    <a:lvl4pPr marL="15430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4pPr>
    <a:lvl5pPr marL="20002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102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A72157A4-E0CC-43C1-A722-529FEC17C787}" type="slidenum">
              <a:rPr lang="de-DE" altLang="de-DE">
                <a:latin typeface="Calibri" panose="020F0502020204030204" pitchFamily="34" charset="0"/>
              </a:rPr>
              <a:pPr fontAlgn="base">
                <a:spcBef>
                  <a:spcPct val="0"/>
                </a:spcBef>
                <a:spcAft>
                  <a:spcPct val="0"/>
                </a:spcAft>
              </a:pPr>
              <a:t>1</a:t>
            </a:fld>
            <a:endParaRPr lang="de-DE" altLang="de-DE" dirty="0">
              <a:latin typeface="Calibri" panose="020F0502020204030204" pitchFamily="34" charset="0"/>
            </a:endParaRPr>
          </a:p>
        </p:txBody>
      </p:sp>
    </p:spTree>
    <p:extLst>
      <p:ext uri="{BB962C8B-B14F-4D97-AF65-F5344CB8AC3E}">
        <p14:creationId xmlns:p14="http://schemas.microsoft.com/office/powerpoint/2010/main" val="79110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altLang="de-DE" dirty="0"/>
              <a:t/>
            </a:r>
            <a:br>
              <a:rPr lang="de-DE" altLang="de-DE" dirty="0"/>
            </a:b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Knapp zwei Drittel </a:t>
            </a: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der IG Metall-Mitglieder mit Migrationshintergrund</a:t>
            </a:r>
          </a:p>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haben einen deutschen Pass. Etwa 65.000 Mitglieder haben die doppelte</a:t>
            </a:r>
          </a:p>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Staatsangehörigkeit.</a:t>
            </a:r>
            <a:endParaRPr lang="de-DE" altLang="de-DE" dirty="0"/>
          </a:p>
          <a:p>
            <a:pPr marL="0" indent="0">
              <a:buNone/>
            </a:pPr>
            <a:endParaRPr lang="de-DE" dirty="0"/>
          </a:p>
        </p:txBody>
      </p:sp>
      <p:sp>
        <p:nvSpPr>
          <p:cNvPr id="4" name="Foliennummernplatzhalter 3"/>
          <p:cNvSpPr>
            <a:spLocks noGrp="1"/>
          </p:cNvSpPr>
          <p:nvPr>
            <p:ph type="sldNum" sz="quarter" idx="10"/>
          </p:nvPr>
        </p:nvSpPr>
        <p:spPr/>
        <p:txBody>
          <a:bodyPr/>
          <a:lstStyle/>
          <a:p>
            <a:fld id="{FDBA5B60-B463-48CB-AA75-2A871C9EEBB5}" type="slidenum">
              <a:rPr lang="de-DE" smtClean="0"/>
              <a:t>10</a:t>
            </a:fld>
            <a:endParaRPr lang="de-DE"/>
          </a:p>
        </p:txBody>
      </p:sp>
    </p:spTree>
    <p:extLst>
      <p:ext uri="{BB962C8B-B14F-4D97-AF65-F5344CB8AC3E}">
        <p14:creationId xmlns:p14="http://schemas.microsoft.com/office/powerpoint/2010/main" val="206637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i="1" kern="1200" dirty="0">
                <a:solidFill>
                  <a:schemeClr val="tx1"/>
                </a:solidFill>
                <a:effectLst/>
                <a:latin typeface="Segoe UI" panose="020B0502040204020203" pitchFamily="34" charset="0"/>
                <a:ea typeface="+mn-ea"/>
                <a:cs typeface="Segoe UI" panose="020B0502040204020203" pitchFamily="34" charset="0"/>
              </a:rPr>
              <a:t>Rund 50 Prozent der Mitglieder mit Migrationshintergrund definieren sich selbst als Deutsch. Und das, obwohl knapp 64 Prozent einen deutschen Pass besitzen. Bei den im Inland geborenen Mitgliedern mit Migrationshintergrund sind es gut 55 Prozent, obgleich sie in Deutschland geboren und aufgewachsen sind. </a:t>
            </a:r>
          </a:p>
          <a:p>
            <a:r>
              <a:rPr lang="de-DE" sz="1000" i="1" kern="1200" dirty="0">
                <a:solidFill>
                  <a:schemeClr val="tx1"/>
                </a:solidFill>
                <a:effectLst/>
                <a:latin typeface="Segoe UI" panose="020B0502040204020203" pitchFamily="34" charset="0"/>
                <a:ea typeface="+mn-ea"/>
                <a:cs typeface="Segoe UI" panose="020B0502040204020203" pitchFamily="34" charset="0"/>
              </a:rPr>
              <a:t>Auf der anderen Seite: während etwa ein Viertel der Mitglieder mit Migrationshintergrund nicht im Besitz der deutschen Staatsangehörigkeit ist, definieren sich „nur“ sieben Prozent über eine andere Nationalität. </a:t>
            </a:r>
          </a:p>
          <a:p>
            <a:r>
              <a:rPr lang="de-DE" sz="1000" i="1" kern="1200" dirty="0">
                <a:solidFill>
                  <a:schemeClr val="tx1"/>
                </a:solidFill>
                <a:effectLst/>
                <a:latin typeface="Segoe UI" panose="020B0502040204020203" pitchFamily="34" charset="0"/>
                <a:ea typeface="+mn-ea"/>
                <a:cs typeface="Segoe UI" panose="020B0502040204020203" pitchFamily="34" charset="0"/>
              </a:rPr>
              <a:t>Rund 20 Prozent können mit diesen starren nationalen Kategorien nichts anfangen. Sie definieren sich selbst z.B. als Kosmopoliten, Metaller/in, Mensch, Europäer/in, Kölner/in oder Bayer/in. </a:t>
            </a:r>
          </a:p>
          <a:p>
            <a:endParaRPr lang="de-DE" dirty="0"/>
          </a:p>
        </p:txBody>
      </p:sp>
      <p:sp>
        <p:nvSpPr>
          <p:cNvPr id="4" name="Foliennummernplatzhalter 3"/>
          <p:cNvSpPr>
            <a:spLocks noGrp="1"/>
          </p:cNvSpPr>
          <p:nvPr>
            <p:ph type="sldNum" sz="quarter" idx="10"/>
          </p:nvPr>
        </p:nvSpPr>
        <p:spPr/>
        <p:txBody>
          <a:bodyPr/>
          <a:lstStyle/>
          <a:p>
            <a:fld id="{FDBA5B60-B463-48CB-AA75-2A871C9EEBB5}" type="slidenum">
              <a:rPr lang="de-DE" smtClean="0"/>
              <a:t>11</a:t>
            </a:fld>
            <a:endParaRPr lang="de-DE"/>
          </a:p>
        </p:txBody>
      </p:sp>
    </p:spTree>
    <p:extLst>
      <p:ext uri="{BB962C8B-B14F-4D97-AF65-F5344CB8AC3E}">
        <p14:creationId xmlns:p14="http://schemas.microsoft.com/office/powerpoint/2010/main" val="36542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Im Inland geborene Mitglieder mit Migrationshintergrund </a:t>
            </a: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haben häufiger die (Fach-)Hochschulreife </a:t>
            </a: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oder einen</a:t>
            </a:r>
          </a:p>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beruflichen Abschluss als Mitglieder ohne Migrationshintergrund.</a:t>
            </a:r>
            <a:endParaRPr lang="de-DE" dirty="0"/>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12</a:t>
            </a:fld>
            <a:endParaRPr lang="de-DE"/>
          </a:p>
        </p:txBody>
      </p:sp>
    </p:spTree>
    <p:extLst>
      <p:ext uri="{BB962C8B-B14F-4D97-AF65-F5344CB8AC3E}">
        <p14:creationId xmlns:p14="http://schemas.microsoft.com/office/powerpoint/2010/main" val="272722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13</a:t>
            </a:fld>
            <a:endParaRPr lang="de-DE"/>
          </a:p>
        </p:txBody>
      </p:sp>
    </p:spTree>
    <p:extLst>
      <p:ext uri="{BB962C8B-B14F-4D97-AF65-F5344CB8AC3E}">
        <p14:creationId xmlns:p14="http://schemas.microsoft.com/office/powerpoint/2010/main" val="70421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Nicht der eigenen Qualifikation entsprechend eingesetzt – das reklamieren knapp </a:t>
            </a: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18% der Mitglieder </a:t>
            </a: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mit Migrationshintergrund für sich. Häufiger als die anderen Mitglieder werden sie in Leiharbeits- oder befristeten Stellen eingesetzt. Grund dafür könnte ihr vergleichsweise jüngeres Alter sein.</a:t>
            </a:r>
            <a:endParaRPr lang="de-DE" dirty="0"/>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15</a:t>
            </a:fld>
            <a:endParaRPr lang="de-DE"/>
          </a:p>
        </p:txBody>
      </p:sp>
    </p:spTree>
    <p:extLst>
      <p:ext uri="{BB962C8B-B14F-4D97-AF65-F5344CB8AC3E}">
        <p14:creationId xmlns:p14="http://schemas.microsoft.com/office/powerpoint/2010/main" val="34534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16</a:t>
            </a:fld>
            <a:endParaRPr lang="de-DE"/>
          </a:p>
        </p:txBody>
      </p:sp>
    </p:spTree>
    <p:extLst>
      <p:ext uri="{BB962C8B-B14F-4D97-AF65-F5344CB8AC3E}">
        <p14:creationId xmlns:p14="http://schemas.microsoft.com/office/powerpoint/2010/main" val="251686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21</a:t>
            </a:fld>
            <a:endParaRPr lang="de-DE"/>
          </a:p>
        </p:txBody>
      </p:sp>
    </p:spTree>
    <p:extLst>
      <p:ext uri="{BB962C8B-B14F-4D97-AF65-F5344CB8AC3E}">
        <p14:creationId xmlns:p14="http://schemas.microsoft.com/office/powerpoint/2010/main" val="371764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122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C2EF9DB0-2B22-4991-826D-D800D2CF3DD2}" type="slidenum">
              <a:rPr lang="de-DE" altLang="de-DE">
                <a:latin typeface="Calibri" panose="020F0502020204030204" pitchFamily="34" charset="0"/>
              </a:rPr>
              <a:pPr fontAlgn="base">
                <a:spcBef>
                  <a:spcPct val="0"/>
                </a:spcBef>
                <a:spcAft>
                  <a:spcPct val="0"/>
                </a:spcAft>
              </a:pPr>
              <a:t>2</a:t>
            </a:fld>
            <a:endParaRPr lang="de-DE" altLang="de-DE" dirty="0">
              <a:latin typeface="Calibri" panose="020F0502020204030204" pitchFamily="34" charset="0"/>
            </a:endParaRPr>
          </a:p>
        </p:txBody>
      </p:sp>
    </p:spTree>
    <p:extLst>
      <p:ext uri="{BB962C8B-B14F-4D97-AF65-F5344CB8AC3E}">
        <p14:creationId xmlns:p14="http://schemas.microsoft.com/office/powerpoint/2010/main" val="199015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481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4A9B305C-8E3C-4801-BA9D-6AA386D350B5}" type="slidenum">
              <a:rPr lang="de-DE" altLang="de-DE">
                <a:latin typeface="Calibri" panose="020F0502020204030204" pitchFamily="34" charset="0"/>
              </a:rPr>
              <a:pPr fontAlgn="base">
                <a:spcBef>
                  <a:spcPct val="0"/>
                </a:spcBef>
                <a:spcAft>
                  <a:spcPct val="0"/>
                </a:spcAft>
              </a:pPr>
              <a:t>3</a:t>
            </a:fld>
            <a:endParaRPr lang="de-DE" altLang="de-DE">
              <a:latin typeface="Calibri" panose="020F0502020204030204" pitchFamily="34" charset="0"/>
            </a:endParaRPr>
          </a:p>
        </p:txBody>
      </p:sp>
    </p:spTree>
    <p:extLst>
      <p:ext uri="{BB962C8B-B14F-4D97-AF65-F5344CB8AC3E}">
        <p14:creationId xmlns:p14="http://schemas.microsoft.com/office/powerpoint/2010/main" val="285238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143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92E69AD7-166A-4EE1-958A-1B84B0CACA33}" type="slidenum">
              <a:rPr lang="de-DE" altLang="de-DE">
                <a:latin typeface="Calibri" panose="020F0502020204030204" pitchFamily="34" charset="0"/>
              </a:rPr>
              <a:pPr fontAlgn="base">
                <a:spcBef>
                  <a:spcPct val="0"/>
                </a:spcBef>
                <a:spcAft>
                  <a:spcPct val="0"/>
                </a:spcAft>
              </a:pPr>
              <a:t>4</a:t>
            </a:fld>
            <a:endParaRPr lang="de-DE" altLang="de-DE" dirty="0">
              <a:latin typeface="Calibri" panose="020F0502020204030204" pitchFamily="34" charset="0"/>
            </a:endParaRPr>
          </a:p>
        </p:txBody>
      </p:sp>
    </p:spTree>
    <p:extLst>
      <p:ext uri="{BB962C8B-B14F-4D97-AF65-F5344CB8AC3E}">
        <p14:creationId xmlns:p14="http://schemas.microsoft.com/office/powerpoint/2010/main" val="256146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Mehr als jedes fünfte Mitglied </a:t>
            </a: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der IG Metall hat einen Migrationshintergrund. Damit</a:t>
            </a:r>
          </a:p>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bildet die IG Metall genau das Einwanderungsland Deutschland ab.</a:t>
            </a:r>
            <a:endParaRPr lang="de-DE" altLang="de-DE" dirty="0"/>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pPr>
            <a:fld id="{E3D5487C-5388-42A5-BCB1-A70BF6E0F705}" type="slidenum">
              <a:rPr lang="de-DE" altLang="de-DE">
                <a:latin typeface="Calibri" panose="020F0502020204030204" pitchFamily="34" charset="0"/>
              </a:rPr>
              <a:pPr fontAlgn="base">
                <a:spcBef>
                  <a:spcPct val="0"/>
                </a:spcBef>
                <a:spcAft>
                  <a:spcPct val="0"/>
                </a:spcAft>
              </a:pPr>
              <a:t>5</a:t>
            </a:fld>
            <a:endParaRPr lang="de-DE" altLang="de-DE">
              <a:latin typeface="Calibri" panose="020F0502020204030204" pitchFamily="34" charset="0"/>
            </a:endParaRPr>
          </a:p>
        </p:txBody>
      </p:sp>
    </p:spTree>
    <p:extLst>
      <p:ext uri="{BB962C8B-B14F-4D97-AF65-F5344CB8AC3E}">
        <p14:creationId xmlns:p14="http://schemas.microsoft.com/office/powerpoint/2010/main" val="46630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Die Bevölkerungsanteile mit Migrationshintergrund </a:t>
            </a: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variieren von Bundesland zu</a:t>
            </a:r>
          </a:p>
          <a:p>
            <a:pPr marL="0" indent="0">
              <a:buFontTx/>
              <a:buNone/>
            </a:pP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Bundesland </a:t>
            </a: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ganz erheblich. Das spiegelt sich in den IG Metall-Bezirken wider.</a:t>
            </a:r>
          </a:p>
          <a:p>
            <a:pPr marL="0" indent="0">
              <a:buFontTx/>
              <a:buNone/>
            </a:pPr>
            <a:endParaRPr lang="de-DE" sz="1000" b="1" i="1" u="none" strike="noStrike" kern="1200" baseline="0" dirty="0">
              <a:solidFill>
                <a:schemeClr val="tx1"/>
              </a:solidFill>
              <a:latin typeface="Segoe UI" panose="020B0502040204020203" pitchFamily="34" charset="0"/>
              <a:ea typeface="+mn-ea"/>
              <a:cs typeface="Segoe UI" panose="020B0502040204020203" pitchFamily="34" charset="0"/>
            </a:endParaRPr>
          </a:p>
          <a:p>
            <a:pPr marL="0" indent="0">
              <a:buFontTx/>
              <a:buNone/>
            </a:pPr>
            <a:r>
              <a:rPr lang="de-DE" sz="1200" b="1" i="1" u="none" strike="noStrike" kern="1200" baseline="0" dirty="0">
                <a:solidFill>
                  <a:schemeClr val="tx1"/>
                </a:solidFill>
                <a:latin typeface="Segoe UI" panose="020B0502040204020203" pitchFamily="34" charset="0"/>
                <a:ea typeface="+mn-ea"/>
                <a:cs typeface="Segoe UI" panose="020B0502040204020203" pitchFamily="34" charset="0"/>
              </a:rPr>
              <a:t>Bevölkerung mit Migrationshintergrund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tx1"/>
                </a:solidFill>
                <a:latin typeface="Segoe UI" panose="020B0502040204020203" pitchFamily="34" charset="0"/>
                <a:ea typeface="+mn-ea"/>
                <a:cs typeface="Segoe UI" panose="020B0502040204020203" pitchFamily="34" charset="0"/>
              </a:rPr>
              <a:t>(Quelle: Statistisches Bundesamt</a:t>
            </a:r>
            <a:r>
              <a:rPr lang="de-DE" sz="1000" b="0" i="0" u="none" strike="noStrike" kern="1200" dirty="0">
                <a:solidFill>
                  <a:schemeClr val="tx1"/>
                </a:solidFill>
                <a:effectLst/>
                <a:latin typeface="Segoe UI" panose="020B0502040204020203" pitchFamily="34" charset="0"/>
                <a:ea typeface="+mn-ea"/>
                <a:cs typeface="Segoe UI" panose="020B0502040204020203" pitchFamily="34" charset="0"/>
              </a:rPr>
              <a:t> 2017)</a:t>
            </a:r>
          </a:p>
          <a:p>
            <a:pPr marL="0" indent="0">
              <a:buFontTx/>
              <a:buNone/>
            </a:pPr>
            <a:endParaRPr lang="de-DE" sz="1000" b="1" i="1" u="none" strike="noStrike" kern="1200" baseline="0" dirty="0">
              <a:solidFill>
                <a:schemeClr val="tx1"/>
              </a:solidFill>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Rheinland-Pfalz                 </a:t>
            </a:r>
            <a:r>
              <a:rPr lang="de-DE" sz="1000" i="1" kern="1200" dirty="0">
                <a:solidFill>
                  <a:schemeClr val="tx1"/>
                </a:solidFill>
                <a:effectLst/>
                <a:latin typeface="Segoe UI" panose="020B0502040204020203" pitchFamily="34" charset="0"/>
                <a:ea typeface="+mn-ea"/>
                <a:cs typeface="Segoe UI" panose="020B0502040204020203" pitchFamily="34" charset="0"/>
              </a:rPr>
              <a:t>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22,6</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Saarland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	20,0</a:t>
            </a:r>
            <a:r>
              <a:rPr lang="de-DE" sz="1000" i="1" kern="1200" dirty="0">
                <a:solidFill>
                  <a:schemeClr val="tx1"/>
                </a:solidFill>
                <a:effectLst/>
                <a:latin typeface="Segoe UI" panose="020B0502040204020203" pitchFamily="34" charset="0"/>
                <a:ea typeface="+mn-ea"/>
                <a:cs typeface="Segoe UI" panose="020B0502040204020203" pitchFamily="34" charset="0"/>
              </a:rPr>
              <a:t>      </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Thüringen                           6,0</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Bayern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22,9</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Niedersachsen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19,6</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Sachsen-Anhalt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	6,2</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Bremen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	30,5</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Hamburg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	30,0</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Schleswig-Holstein             </a:t>
            </a:r>
            <a:r>
              <a:rPr lang="de-DE" sz="1000" i="1" kern="1200" dirty="0">
                <a:solidFill>
                  <a:schemeClr val="tx1"/>
                </a:solidFill>
                <a:effectLst/>
                <a:latin typeface="Segoe UI" panose="020B0502040204020203" pitchFamily="34" charset="0"/>
                <a:ea typeface="+mn-ea"/>
                <a:cs typeface="Segoe UI" panose="020B0502040204020203" pitchFamily="34" charset="0"/>
              </a:rPr>
              <a:t>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14,4</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Mecklenburg-Vorpommern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6,3</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Berlin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	28,0</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Brandenburg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6,5</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r>
              <a:rPr lang="de-DE" sz="1000" i="1" kern="1200" dirty="0">
                <a:solidFill>
                  <a:schemeClr val="tx1"/>
                </a:solidFill>
                <a:effectLst/>
                <a:latin typeface="Segoe UI" panose="020B0502040204020203" pitchFamily="34" charset="0"/>
                <a:ea typeface="+mn-ea"/>
                <a:cs typeface="Segoe UI" panose="020B0502040204020203" pitchFamily="34" charset="0"/>
              </a:rPr>
              <a:t>Sachsen                             </a:t>
            </a:r>
            <a:r>
              <a:rPr lang="de-DE" sz="1000" i="1" kern="1200" dirty="0" smtClean="0">
                <a:solidFill>
                  <a:schemeClr val="tx1"/>
                </a:solidFill>
                <a:effectLst/>
                <a:latin typeface="Segoe UI" panose="020B0502040204020203" pitchFamily="34" charset="0"/>
                <a:ea typeface="+mn-ea"/>
                <a:cs typeface="Segoe UI" panose="020B0502040204020203" pitchFamily="34" charset="0"/>
              </a:rPr>
              <a:t>	6,5</a:t>
            </a:r>
            <a:endParaRPr lang="de-DE" sz="1000" kern="1200" dirty="0">
              <a:solidFill>
                <a:schemeClr val="tx1"/>
              </a:solidFill>
              <a:effectLst/>
              <a:latin typeface="Segoe UI" panose="020B0502040204020203" pitchFamily="34" charset="0"/>
              <a:ea typeface="+mn-ea"/>
              <a:cs typeface="Segoe UI" panose="020B0502040204020203" pitchFamily="34" charset="0"/>
            </a:endParaRPr>
          </a:p>
          <a:p>
            <a:pPr marL="0" indent="0">
              <a:buFontTx/>
              <a:buNone/>
            </a:pPr>
            <a:endParaRPr lang="de-DE" sz="1000" b="1" i="1" u="none" strike="noStrike"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6</a:t>
            </a:fld>
            <a:endParaRPr lang="de-DE"/>
          </a:p>
        </p:txBody>
      </p:sp>
    </p:spTree>
    <p:extLst>
      <p:ext uri="{BB962C8B-B14F-4D97-AF65-F5344CB8AC3E}">
        <p14:creationId xmlns:p14="http://schemas.microsoft.com/office/powerpoint/2010/main" val="56256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Unter den Mitgliedern mit Migrationshintergrund sind deutlich </a:t>
            </a: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mehr Jüngere bis</a:t>
            </a:r>
          </a:p>
          <a:p>
            <a:pPr marL="0" indent="0">
              <a:buFontTx/>
              <a:buNone/>
            </a:pP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35 Jahre </a:t>
            </a:r>
            <a:r>
              <a:rPr lang="de-DE" sz="1000" b="0" i="1" u="none" strike="noStrike" kern="1200" baseline="0" dirty="0">
                <a:solidFill>
                  <a:schemeClr val="tx1"/>
                </a:solidFill>
                <a:latin typeface="Segoe UI" panose="020B0502040204020203" pitchFamily="34" charset="0"/>
                <a:ea typeface="+mn-ea"/>
                <a:cs typeface="Segoe UI" panose="020B0502040204020203" pitchFamily="34" charset="0"/>
              </a:rPr>
              <a:t>und sehr viel weniger Ältere. </a:t>
            </a:r>
            <a:r>
              <a:rPr lang="de-DE" sz="1000" b="1" i="1" u="none" strike="noStrike" kern="1200" baseline="0" dirty="0">
                <a:solidFill>
                  <a:schemeClr val="tx1"/>
                </a:solidFill>
                <a:latin typeface="Segoe UI" panose="020B0502040204020203" pitchFamily="34" charset="0"/>
                <a:ea typeface="+mn-ea"/>
                <a:cs typeface="Segoe UI" panose="020B0502040204020203" pitchFamily="34" charset="0"/>
              </a:rPr>
              <a:t>Die Aufteilung nach Männern und Frauen ist in beiden Gruppen ähnlich.</a:t>
            </a:r>
            <a:endParaRPr lang="de-DE" dirty="0"/>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7</a:t>
            </a:fld>
            <a:endParaRPr lang="de-DE"/>
          </a:p>
        </p:txBody>
      </p:sp>
    </p:spTree>
    <p:extLst>
      <p:ext uri="{BB962C8B-B14F-4D97-AF65-F5344CB8AC3E}">
        <p14:creationId xmlns:p14="http://schemas.microsoft.com/office/powerpoint/2010/main" val="129817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Bei den Wahlen der Belegschaft nach dem Betriebsverfassungsgesetz wie auch bei den</a:t>
            </a:r>
          </a:p>
          <a:p>
            <a:pPr marL="0" indent="0">
              <a:buNone/>
            </a:pP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gewerkschaftlichen Wahlen durch die IG Metall-Mitglieder </a:t>
            </a:r>
            <a:r>
              <a:rPr lang="de-DE" sz="1000" b="1" i="1" u="none" strike="noStrike" kern="1200" baseline="0">
                <a:solidFill>
                  <a:schemeClr val="tx1"/>
                </a:solidFill>
                <a:latin typeface="Segoe UI" panose="020B0502040204020203" pitchFamily="34" charset="0"/>
                <a:ea typeface="+mn-ea"/>
                <a:cs typeface="Segoe UI" panose="020B0502040204020203" pitchFamily="34" charset="0"/>
              </a:rPr>
              <a:t>schneiden die Mitglieder</a:t>
            </a:r>
          </a:p>
          <a:p>
            <a:pPr marL="0" indent="0">
              <a:buNone/>
            </a:pPr>
            <a:r>
              <a:rPr lang="de-DE" sz="1000" b="1" i="1" u="none" strike="noStrike" kern="1200" baseline="0">
                <a:solidFill>
                  <a:schemeClr val="tx1"/>
                </a:solidFill>
                <a:latin typeface="Segoe UI" panose="020B0502040204020203" pitchFamily="34" charset="0"/>
                <a:ea typeface="+mn-ea"/>
                <a:cs typeface="Segoe UI" panose="020B0502040204020203" pitchFamily="34" charset="0"/>
              </a:rPr>
              <a:t>mit Migrationshintergrund sehr gut ab. </a:t>
            </a:r>
            <a:endParaRPr lang="de-DE"/>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8</a:t>
            </a:fld>
            <a:endParaRPr lang="de-DE"/>
          </a:p>
        </p:txBody>
      </p:sp>
    </p:spTree>
    <p:extLst>
      <p:ext uri="{BB962C8B-B14F-4D97-AF65-F5344CB8AC3E}">
        <p14:creationId xmlns:p14="http://schemas.microsoft.com/office/powerpoint/2010/main" val="173899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Weitaus die meisten Mitglieder mit Migrationshintergrund stammen aus der </a:t>
            </a:r>
            <a:r>
              <a:rPr lang="de-DE" sz="1000" b="1" i="1" u="none" strike="noStrike" kern="1200" baseline="0">
                <a:solidFill>
                  <a:schemeClr val="tx1"/>
                </a:solidFill>
                <a:latin typeface="Segoe UI" panose="020B0502040204020203" pitchFamily="34" charset="0"/>
                <a:ea typeface="+mn-ea"/>
                <a:cs typeface="Segoe UI" panose="020B0502040204020203" pitchFamily="34" charset="0"/>
              </a:rPr>
              <a:t>Türkei</a:t>
            </a: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 gefolgt von</a:t>
            </a:r>
          </a:p>
          <a:p>
            <a:pPr marL="0" indent="0">
              <a:buFontTx/>
              <a:buNone/>
            </a:pP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denen aus </a:t>
            </a:r>
            <a:r>
              <a:rPr lang="de-DE" sz="1000" b="1" i="1" u="none" strike="noStrike" kern="1200" baseline="0">
                <a:solidFill>
                  <a:schemeClr val="tx1"/>
                </a:solidFill>
                <a:latin typeface="Segoe UI" panose="020B0502040204020203" pitchFamily="34" charset="0"/>
                <a:ea typeface="+mn-ea"/>
                <a:cs typeface="Segoe UI" panose="020B0502040204020203" pitchFamily="34" charset="0"/>
              </a:rPr>
              <a:t>Polen </a:t>
            </a: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und </a:t>
            </a:r>
            <a:r>
              <a:rPr lang="de-DE" sz="1000" b="1" i="1" u="none" strike="noStrike" kern="1200" baseline="0">
                <a:solidFill>
                  <a:schemeClr val="tx1"/>
                </a:solidFill>
                <a:latin typeface="Segoe UI" panose="020B0502040204020203" pitchFamily="34" charset="0"/>
                <a:ea typeface="+mn-ea"/>
                <a:cs typeface="Segoe UI" panose="020B0502040204020203" pitchFamily="34" charset="0"/>
              </a:rPr>
              <a:t>Italien</a:t>
            </a: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 Im Großen und Ganzen entsprechen die Anteile an den Herkunftsländern</a:t>
            </a:r>
          </a:p>
          <a:p>
            <a:pPr marL="0" indent="0">
              <a:buFontTx/>
              <a:buNone/>
            </a:pPr>
            <a:r>
              <a:rPr lang="de-DE" sz="1000" b="0" i="1" u="none" strike="noStrike" kern="1200" baseline="0">
                <a:solidFill>
                  <a:schemeClr val="tx1"/>
                </a:solidFill>
                <a:latin typeface="Segoe UI" panose="020B0502040204020203" pitchFamily="34" charset="0"/>
                <a:ea typeface="+mn-ea"/>
                <a:cs typeface="Segoe UI" panose="020B0502040204020203" pitchFamily="34" charset="0"/>
              </a:rPr>
              <a:t>auch denen in der Gesamtbevölkerung.</a:t>
            </a:r>
            <a:endParaRPr lang="de-DE"/>
          </a:p>
        </p:txBody>
      </p:sp>
      <p:sp>
        <p:nvSpPr>
          <p:cNvPr id="4" name="Kopfzeilenplatzhalter 3"/>
          <p:cNvSpPr>
            <a:spLocks noGrp="1"/>
          </p:cNvSpPr>
          <p:nvPr>
            <p:ph type="hdr" sz="quarter" idx="10"/>
          </p:nvPr>
        </p:nvSpPr>
        <p:spPr/>
        <p:txBody>
          <a:bodyPr/>
          <a:lstStyle/>
          <a:p>
            <a:r>
              <a:rPr lang="de-DE"/>
              <a:t>Notizen</a:t>
            </a:r>
          </a:p>
        </p:txBody>
      </p:sp>
      <p:sp>
        <p:nvSpPr>
          <p:cNvPr id="5" name="Foliennummernplatzhalter 4"/>
          <p:cNvSpPr>
            <a:spLocks noGrp="1"/>
          </p:cNvSpPr>
          <p:nvPr>
            <p:ph type="sldNum" sz="quarter" idx="11"/>
          </p:nvPr>
        </p:nvSpPr>
        <p:spPr/>
        <p:txBody>
          <a:bodyPr/>
          <a:lstStyle/>
          <a:p>
            <a:fld id="{FDBA5B60-B463-48CB-AA75-2A871C9EEBB5}" type="slidenum">
              <a:rPr lang="de-DE" smtClean="0"/>
              <a:t>9</a:t>
            </a:fld>
            <a:endParaRPr lang="de-DE"/>
          </a:p>
        </p:txBody>
      </p:sp>
    </p:spTree>
    <p:extLst>
      <p:ext uri="{BB962C8B-B14F-4D97-AF65-F5344CB8AC3E}">
        <p14:creationId xmlns:p14="http://schemas.microsoft.com/office/powerpoint/2010/main" val="1610091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Bild">
    <p:spTree>
      <p:nvGrpSpPr>
        <p:cNvPr id="1" name=""/>
        <p:cNvGrpSpPr/>
        <p:nvPr/>
      </p:nvGrpSpPr>
      <p:grpSpPr>
        <a:xfrm>
          <a:off x="0" y="0"/>
          <a:ext cx="0" cy="0"/>
          <a:chOff x="0" y="0"/>
          <a:chExt cx="0" cy="0"/>
        </a:xfrm>
      </p:grpSpPr>
      <p:grpSp>
        <p:nvGrpSpPr>
          <p:cNvPr id="4" name="Gruppieren 3"/>
          <p:cNvGrpSpPr/>
          <p:nvPr userDrawn="1"/>
        </p:nvGrpSpPr>
        <p:grpSpPr>
          <a:xfrm>
            <a:off x="0" y="1522800"/>
            <a:ext cx="9620505" cy="3131820"/>
            <a:chOff x="0" y="1522800"/>
            <a:chExt cx="9620505" cy="3131820"/>
          </a:xfrm>
        </p:grpSpPr>
        <p:pic>
          <p:nvPicPr>
            <p:cNvPr id="13" name="Grafik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2800"/>
              <a:ext cx="9144000" cy="3131820"/>
            </a:xfrm>
            <a:prstGeom prst="rect">
              <a:avLst/>
            </a:prstGeom>
          </p:spPr>
        </p:pic>
        <p:sp>
          <p:nvSpPr>
            <p:cNvPr id="3" name="Textfeld 2"/>
            <p:cNvSpPr txBox="1"/>
            <p:nvPr userDrawn="1"/>
          </p:nvSpPr>
          <p:spPr>
            <a:xfrm flipH="1">
              <a:off x="5796136" y="2132856"/>
              <a:ext cx="3824369" cy="1708160"/>
            </a:xfrm>
            <a:prstGeom prst="rect">
              <a:avLst/>
            </a:prstGeom>
            <a:noFill/>
          </p:spPr>
          <p:txBody>
            <a:bodyPr wrap="square" rtlCol="0">
              <a:spAutoFit/>
            </a:bodyPr>
            <a:lstStyle/>
            <a:p>
              <a:pPr lvl="0">
                <a:lnSpc>
                  <a:spcPct val="150000"/>
                </a:lnSpc>
              </a:pPr>
              <a:r>
                <a:rPr lang="de-DE" sz="1400" b="1">
                  <a:solidFill>
                    <a:schemeClr val="bg1"/>
                  </a:solidFill>
                </a:rPr>
                <a:t>Das Foto für diese Startseite  bitte unbedingt bearbeiten lassen</a:t>
              </a:r>
              <a:r>
                <a:rPr lang="de-DE" sz="1400" b="1" baseline="0">
                  <a:solidFill>
                    <a:schemeClr val="bg1"/>
                  </a:solidFill>
                </a:rPr>
                <a:t> (Verläufe, Zuschnitt etc.) </a:t>
              </a:r>
            </a:p>
            <a:p>
              <a:pPr lvl="0">
                <a:lnSpc>
                  <a:spcPct val="150000"/>
                </a:lnSpc>
              </a:pPr>
              <a:r>
                <a:rPr lang="de-DE" sz="1400" b="1" baseline="0">
                  <a:solidFill>
                    <a:schemeClr val="bg1"/>
                  </a:solidFill>
                </a:rPr>
                <a:t>Soll kein Foto erscheinen, bitte die Startfolie ohne Bild nehmen. </a:t>
              </a:r>
            </a:p>
          </p:txBody>
        </p:sp>
      </p:grpSp>
      <p:sp>
        <p:nvSpPr>
          <p:cNvPr id="34" name="Textplatzhalter 33"/>
          <p:cNvSpPr>
            <a:spLocks noGrp="1"/>
          </p:cNvSpPr>
          <p:nvPr>
            <p:ph type="body" sz="quarter" idx="13" hasCustomPrompt="1"/>
          </p:nvPr>
        </p:nvSpPr>
        <p:spPr>
          <a:xfrm>
            <a:off x="755650" y="2276872"/>
            <a:ext cx="4392414" cy="1224136"/>
          </a:xfrm>
          <a:prstGeom prst="rect">
            <a:avLst/>
          </a:prstGeom>
        </p:spPr>
        <p:txBody>
          <a:bodyPr lIns="0">
            <a:noAutofit/>
          </a:bodyPr>
          <a:lstStyle>
            <a:lvl1pPr marL="0" indent="0">
              <a:lnSpc>
                <a:spcPct val="100000"/>
              </a:lnSpc>
              <a:spcBef>
                <a:spcPts val="0"/>
              </a:spcBef>
              <a:buFontTx/>
              <a:buNone/>
              <a:defRPr sz="3600" b="1" baseline="0">
                <a:solidFill>
                  <a:srgbClr val="FF0000"/>
                </a:solidFill>
              </a:defRPr>
            </a:lvl1pPr>
          </a:lstStyle>
          <a:p>
            <a:pPr lvl="0"/>
            <a:r>
              <a:rPr lang="de-DE"/>
              <a:t>Titel der </a:t>
            </a:r>
            <a:br>
              <a:rPr lang="de-DE"/>
            </a:br>
            <a:r>
              <a:rPr lang="de-DE"/>
              <a:t>Präsentation</a:t>
            </a:r>
            <a:endParaRPr lang="de-DE" dirty="0"/>
          </a:p>
        </p:txBody>
      </p:sp>
      <p:sp>
        <p:nvSpPr>
          <p:cNvPr id="10" name="Textplatzhalter 16"/>
          <p:cNvSpPr>
            <a:spLocks noGrp="1"/>
          </p:cNvSpPr>
          <p:nvPr>
            <p:ph type="body" sz="quarter" idx="10" hasCustomPrompt="1"/>
          </p:nvPr>
        </p:nvSpPr>
        <p:spPr>
          <a:xfrm>
            <a:off x="756000" y="4185084"/>
            <a:ext cx="4573314" cy="1511300"/>
          </a:xfrm>
          <a:prstGeom prst="rect">
            <a:avLst/>
          </a:prstGeom>
        </p:spPr>
        <p:txBody>
          <a:bodyPr lIns="0" anchor="ctr" anchorCtr="0"/>
          <a:lstStyle>
            <a:lvl1pPr marL="0" indent="0">
              <a:lnSpc>
                <a:spcPct val="120000"/>
              </a:lnSpc>
              <a:spcBef>
                <a:spcPts val="0"/>
              </a:spcBef>
              <a:spcAft>
                <a:spcPts val="2400"/>
              </a:spcAft>
              <a:buFontTx/>
              <a:buNone/>
              <a:defRPr sz="1800" b="1" baseline="0"/>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Hier können zusätzliche Informationen untergebracht werden. Drei Zeilen sind durchaus möglich.</a:t>
            </a:r>
          </a:p>
        </p:txBody>
      </p:sp>
      <p:pic>
        <p:nvPicPr>
          <p:cNvPr id="15" name="Grafik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40964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ganzseitig mit Einklinker">
    <p:spTree>
      <p:nvGrpSpPr>
        <p:cNvPr id="1" name=""/>
        <p:cNvGrpSpPr/>
        <p:nvPr/>
      </p:nvGrpSpPr>
      <p:grpSpPr>
        <a:xfrm>
          <a:off x="0" y="0"/>
          <a:ext cx="0" cy="0"/>
          <a:chOff x="0" y="0"/>
          <a:chExt cx="0" cy="0"/>
        </a:xfrm>
      </p:grpSpPr>
      <p:sp>
        <p:nvSpPr>
          <p:cNvPr id="6" name="Bildplatzhalter 5"/>
          <p:cNvSpPr>
            <a:spLocks noGrp="1"/>
          </p:cNvSpPr>
          <p:nvPr>
            <p:ph type="pic" sz="quarter" idx="18"/>
          </p:nvPr>
        </p:nvSpPr>
        <p:spPr>
          <a:xfrm>
            <a:off x="35496" y="673926"/>
            <a:ext cx="9180513" cy="6200775"/>
          </a:xfrm>
        </p:spPr>
        <p:txBody>
          <a:bodyPr/>
          <a:lstStyle>
            <a:lvl1pPr marL="0" indent="0">
              <a:buNone/>
              <a:defRPr baseline="0"/>
            </a:lvl1pPr>
          </a:lstStyle>
          <a:p>
            <a:endParaRPr lang="de-DE"/>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12" name="Textplatzhalter 11"/>
          <p:cNvSpPr>
            <a:spLocks noGrp="1"/>
          </p:cNvSpPr>
          <p:nvPr>
            <p:ph type="body" sz="quarter" idx="16" hasCustomPrompt="1"/>
          </p:nvPr>
        </p:nvSpPr>
        <p:spPr>
          <a:xfrm>
            <a:off x="750369" y="2348880"/>
            <a:ext cx="3223820" cy="1319497"/>
          </a:xfrm>
          <a:prstGeom prst="rect">
            <a:avLst/>
          </a:prstGeom>
          <a:solidFill>
            <a:schemeClr val="bg1"/>
          </a:solidFill>
        </p:spPr>
        <p:txBody>
          <a:bodyPr lIns="90000" tIns="108000">
            <a:noAutofit/>
          </a:bodyPr>
          <a:lstStyle>
            <a:lvl1pPr marL="0" indent="0">
              <a:buFontTx/>
              <a:buNone/>
              <a:defRPr sz="1400" baseline="0"/>
            </a:lvl1pPr>
            <a:lvl2pPr marL="0" indent="0">
              <a:buFontTx/>
              <a:buNone/>
              <a:defRPr sz="1600"/>
            </a:lvl2pPr>
            <a:lvl3pPr marL="0" indent="0">
              <a:buFontTx/>
              <a:buNone/>
              <a:defRPr/>
            </a:lvl3pPr>
          </a:lstStyle>
          <a:p>
            <a:pPr lvl="0"/>
            <a:r>
              <a:rPr lang="de-DE"/>
              <a:t>Text  </a:t>
            </a:r>
            <a:endParaRPr lang="de-DE" dirty="0"/>
          </a:p>
        </p:txBody>
      </p:sp>
      <p:sp>
        <p:nvSpPr>
          <p:cNvPr id="17" name="Textplatzhalter 16"/>
          <p:cNvSpPr>
            <a:spLocks noGrp="1"/>
          </p:cNvSpPr>
          <p:nvPr>
            <p:ph type="body" sz="quarter" idx="17" hasCustomPrompt="1"/>
          </p:nvPr>
        </p:nvSpPr>
        <p:spPr>
          <a:xfrm>
            <a:off x="749935" y="1785760"/>
            <a:ext cx="3224254" cy="597040"/>
          </a:xfrm>
          <a:prstGeom prst="rect">
            <a:avLst/>
          </a:prstGeom>
          <a:solidFill>
            <a:schemeClr val="accent1"/>
          </a:solidFill>
        </p:spPr>
        <p:txBody>
          <a:bodyPr lIns="90000" tIns="90000" anchor="ctr" anchorCtr="0">
            <a:noAutofit/>
          </a:bodyPr>
          <a:lstStyle>
            <a:lvl1pPr marL="0" indent="0" algn="l">
              <a:lnSpc>
                <a:spcPct val="90000"/>
              </a:lnSpc>
              <a:spcBef>
                <a:spcPts val="0"/>
              </a:spcBef>
              <a:buNone/>
              <a:defRPr sz="1600" b="1" baseline="0">
                <a:solidFill>
                  <a:schemeClr val="bg1"/>
                </a:solidFill>
              </a:defRPr>
            </a:lvl1pPr>
          </a:lstStyle>
          <a:p>
            <a:pPr lvl="0"/>
            <a:r>
              <a:rPr lang="de-DE" dirty="0" err="1"/>
              <a:t>Textbox</a:t>
            </a:r>
            <a:r>
              <a:rPr lang="de-DE" dirty="0"/>
              <a:t> mit Überschrift für ein ganzseitiges Foto</a:t>
            </a:r>
          </a:p>
        </p:txBody>
      </p:sp>
      <p:sp>
        <p:nvSpPr>
          <p:cNvPr id="8" name="Titel 1"/>
          <p:cNvSpPr>
            <a:spLocks noGrp="1"/>
          </p:cNvSpPr>
          <p:nvPr>
            <p:ph type="title" hasCustomPrompt="1"/>
          </p:nvPr>
        </p:nvSpPr>
        <p:spPr>
          <a:xfrm>
            <a:off x="431540" y="122400"/>
            <a:ext cx="6697178" cy="468313"/>
          </a:xfrm>
        </p:spPr>
        <p:txBody>
          <a:bodyPr/>
          <a:lstStyle>
            <a:lvl1pPr>
              <a:defRPr baseline="0"/>
            </a:lvl1pPr>
          </a:lstStyle>
          <a:p>
            <a:r>
              <a:rPr lang="de-DE" dirty="0"/>
              <a:t>Kapitel, Stichzeile oder 1-zeiliger Seitentitel</a:t>
            </a:r>
          </a:p>
        </p:txBody>
      </p:sp>
      <p:sp>
        <p:nvSpPr>
          <p:cNvPr id="2" name="Textfeld 1"/>
          <p:cNvSpPr txBox="1"/>
          <p:nvPr userDrawn="1"/>
        </p:nvSpPr>
        <p:spPr>
          <a:xfrm>
            <a:off x="5184068" y="3609020"/>
            <a:ext cx="3240733"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F0000"/>
              </a:buClr>
              <a:buSzTx/>
              <a:buFontTx/>
              <a:buNone/>
              <a:tabLst/>
              <a:defRPr/>
            </a:pPr>
            <a:r>
              <a:rPr lang="de-DE"/>
              <a:t>Bild einfügen? Auf das Symbol in</a:t>
            </a:r>
            <a:r>
              <a:rPr lang="de-DE" baseline="0"/>
              <a:t> der Mitte </a:t>
            </a:r>
            <a:r>
              <a:rPr lang="de-DE"/>
              <a:t>klicken!</a:t>
            </a:r>
            <a:endParaRPr lang="en-US"/>
          </a:p>
        </p:txBody>
      </p:sp>
    </p:spTree>
    <p:extLst>
      <p:ext uri="{BB962C8B-B14F-4D97-AF65-F5344CB8AC3E}">
        <p14:creationId xmlns:p14="http://schemas.microsoft.com/office/powerpoint/2010/main" val="42612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e mit Überschrift ">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abellenplatzhalter 5"/>
          <p:cNvSpPr>
            <a:spLocks noGrp="1"/>
          </p:cNvSpPr>
          <p:nvPr>
            <p:ph type="tbl" sz="quarter" idx="12" hasCustomPrompt="1"/>
          </p:nvPr>
        </p:nvSpPr>
        <p:spPr>
          <a:xfrm>
            <a:off x="756000" y="2149200"/>
            <a:ext cx="7813675" cy="3455988"/>
          </a:xfrm>
          <a:prstGeom prst="rect">
            <a:avLst/>
          </a:prstGeom>
        </p:spPr>
        <p:txBody>
          <a:bodyPr/>
          <a:lstStyle>
            <a:lvl1pPr marL="0" indent="0">
              <a:buFontTx/>
              <a:buNone/>
              <a:defRPr sz="1800" baseline="0"/>
            </a:lvl1pPr>
          </a:lstStyle>
          <a:p>
            <a:r>
              <a:rPr lang="de-DE"/>
              <a:t>Tabelle einfügen: auf das Symbol klicken</a:t>
            </a:r>
            <a:br>
              <a:rPr lang="de-DE"/>
            </a:br>
            <a:r>
              <a:rPr lang="de-DE"/>
              <a:t>Farben können danach geändert werden </a:t>
            </a:r>
          </a:p>
        </p:txBody>
      </p:sp>
      <p:sp>
        <p:nvSpPr>
          <p:cNvPr id="8" name="Titel 1"/>
          <p:cNvSpPr txBox="1">
            <a:spLocks/>
          </p:cNvSpPr>
          <p:nvPr userDrawn="1"/>
        </p:nvSpPr>
        <p:spPr>
          <a:xfrm>
            <a:off x="432000" y="122400"/>
            <a:ext cx="6697178" cy="468313"/>
          </a:xfrm>
          <a:prstGeom prst="rect">
            <a:avLst/>
          </a:prstGeom>
        </p:spPr>
        <p:txBody>
          <a:bodyPr vert="horz" lIns="0" tIns="93600" rIns="91440" bIns="0" rtlCol="0" anchor="ctr" anchorCtr="0">
            <a:noAutofit/>
          </a:bodyPr>
          <a:lstStyle>
            <a:lvl1pPr algn="l" defTabSz="914400" rtl="0" eaLnBrk="1" latinLnBrk="0" hangingPunct="1">
              <a:lnSpc>
                <a:spcPct val="90000"/>
              </a:lnSpc>
              <a:spcBef>
                <a:spcPct val="0"/>
              </a:spcBef>
              <a:buNone/>
              <a:defRPr sz="2000" b="1" kern="1200" baseline="0">
                <a:solidFill>
                  <a:srgbClr val="FF0000"/>
                </a:solidFill>
                <a:latin typeface="+mj-lt"/>
                <a:ea typeface="+mj-ea"/>
                <a:cs typeface="+mj-cs"/>
              </a:defRPr>
            </a:lvl1pPr>
          </a:lstStyle>
          <a:p>
            <a:r>
              <a:rPr lang="de-DE"/>
              <a:t>Kapitel, Stichzeile oder 1-zeiliger Seitentitel</a:t>
            </a:r>
          </a:p>
        </p:txBody>
      </p:sp>
      <p:sp>
        <p:nvSpPr>
          <p:cNvPr id="9" name="Textplatzhalter 6"/>
          <p:cNvSpPr>
            <a:spLocks noGrp="1"/>
          </p:cNvSpPr>
          <p:nvPr>
            <p:ph type="body" sz="quarter" idx="15"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Tabelle mit Überschrift - Zwei </a:t>
            </a:r>
            <a:r>
              <a:rPr lang="de-DE" dirty="0"/>
              <a:t>Zeilen sind möglich</a:t>
            </a:r>
          </a:p>
        </p:txBody>
      </p:sp>
    </p:spTree>
    <p:extLst>
      <p:ext uri="{BB962C8B-B14F-4D97-AF65-F5344CB8AC3E}">
        <p14:creationId xmlns:p14="http://schemas.microsoft.com/office/powerpoint/2010/main" val="9244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ei Kästen mit Text ">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5" name="Textplatzhalter 11"/>
          <p:cNvSpPr>
            <a:spLocks noGrp="1"/>
          </p:cNvSpPr>
          <p:nvPr>
            <p:ph type="body" sz="quarter" idx="16" hasCustomPrompt="1"/>
          </p:nvPr>
        </p:nvSpPr>
        <p:spPr>
          <a:xfrm>
            <a:off x="719138" y="2149200"/>
            <a:ext cx="2448272" cy="3384438"/>
          </a:xfrm>
          <a:prstGeom prst="rect">
            <a:avLst/>
          </a:prstGeom>
          <a:solidFill>
            <a:schemeClr val="bg1">
              <a:lumMod val="95000"/>
            </a:schemeClr>
          </a:solidFill>
        </p:spPr>
        <p:txBody>
          <a:bodyPr lIns="108000" tIns="72000">
            <a:noAutofit/>
          </a:bodyPr>
          <a:lstStyle>
            <a:lvl1pPr marL="0" indent="0">
              <a:buFontTx/>
              <a:buNone/>
              <a:defRPr sz="1400" baseline="0"/>
            </a:lvl1pPr>
            <a:lvl2pPr marL="0" indent="0">
              <a:buFontTx/>
              <a:buNone/>
              <a:defRPr sz="1600"/>
            </a:lvl2pPr>
            <a:lvl3pPr marL="0" indent="0">
              <a:buFontTx/>
              <a:buNone/>
              <a:defRPr/>
            </a:lvl3pPr>
          </a:lstStyle>
          <a:p>
            <a:pPr lvl="0"/>
            <a:r>
              <a:rPr lang="de-DE" dirty="0"/>
              <a:t>Text </a:t>
            </a:r>
          </a:p>
        </p:txBody>
      </p:sp>
      <p:sp>
        <p:nvSpPr>
          <p:cNvPr id="6" name="Textplatzhalter 16"/>
          <p:cNvSpPr>
            <a:spLocks noGrp="1"/>
          </p:cNvSpPr>
          <p:nvPr>
            <p:ph type="body" sz="quarter" idx="17" hasCustomPrompt="1"/>
          </p:nvPr>
        </p:nvSpPr>
        <p:spPr>
          <a:xfrm>
            <a:off x="719138" y="2149200"/>
            <a:ext cx="2457428" cy="455046"/>
          </a:xfrm>
          <a:prstGeom prst="rect">
            <a:avLst/>
          </a:prstGeom>
          <a:solidFill>
            <a:schemeClr val="accent1"/>
          </a:solidFill>
        </p:spPr>
        <p:txBody>
          <a:bodyPr anchor="ctr" anchorCtr="0">
            <a:noAutofit/>
          </a:bodyPr>
          <a:lstStyle>
            <a:lvl1pPr marL="0" indent="0" algn="ctr">
              <a:buNone/>
              <a:defRPr sz="1400" b="1" baseline="0">
                <a:solidFill>
                  <a:schemeClr val="bg1"/>
                </a:solidFill>
              </a:defRPr>
            </a:lvl1pPr>
          </a:lstStyle>
          <a:p>
            <a:pPr lvl="0"/>
            <a:r>
              <a:rPr lang="de-DE" dirty="0"/>
              <a:t>Überschrift</a:t>
            </a:r>
          </a:p>
        </p:txBody>
      </p:sp>
      <p:sp>
        <p:nvSpPr>
          <p:cNvPr id="8" name="Textplatzhalter 11"/>
          <p:cNvSpPr>
            <a:spLocks noGrp="1"/>
          </p:cNvSpPr>
          <p:nvPr>
            <p:ph type="body" sz="quarter" idx="18" hasCustomPrompt="1"/>
          </p:nvPr>
        </p:nvSpPr>
        <p:spPr>
          <a:xfrm>
            <a:off x="3397261" y="2149200"/>
            <a:ext cx="2448272" cy="3384438"/>
          </a:xfrm>
          <a:prstGeom prst="rect">
            <a:avLst/>
          </a:prstGeom>
          <a:solidFill>
            <a:schemeClr val="bg1">
              <a:lumMod val="95000"/>
            </a:schemeClr>
          </a:solidFill>
        </p:spPr>
        <p:txBody>
          <a:bodyPr lIns="72000" tIns="72000">
            <a:noAutofit/>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400" baseline="0"/>
            </a:lvl1pPr>
            <a:lvl2pPr marL="0" indent="0">
              <a:buFontTx/>
              <a:buNone/>
              <a:defRPr sz="1600"/>
            </a:lvl2pPr>
            <a:lvl3pPr marL="0" indent="0">
              <a:buFontTx/>
              <a:buNone/>
              <a:defRPr/>
            </a:lvl3pPr>
          </a:lstStyle>
          <a:p>
            <a:pPr lvl="0"/>
            <a:r>
              <a:rPr lang="de-DE" dirty="0"/>
              <a:t>Text </a:t>
            </a:r>
          </a:p>
        </p:txBody>
      </p:sp>
      <p:sp>
        <p:nvSpPr>
          <p:cNvPr id="9" name="Textplatzhalter 16"/>
          <p:cNvSpPr>
            <a:spLocks noGrp="1"/>
          </p:cNvSpPr>
          <p:nvPr>
            <p:ph type="body" sz="quarter" idx="19" hasCustomPrompt="1"/>
          </p:nvPr>
        </p:nvSpPr>
        <p:spPr>
          <a:xfrm>
            <a:off x="3397261" y="2149200"/>
            <a:ext cx="2457428" cy="455046"/>
          </a:xfrm>
          <a:prstGeom prst="rect">
            <a:avLst/>
          </a:prstGeom>
          <a:solidFill>
            <a:schemeClr val="accent2"/>
          </a:solidFill>
        </p:spPr>
        <p:txBody>
          <a:bodyPr anchor="ctr" anchorCtr="0">
            <a:noAutofit/>
          </a:bodyPr>
          <a:lstStyle>
            <a:lvl1pPr marL="0" indent="0" algn="ctr">
              <a:buNone/>
              <a:defRPr sz="1400" b="1" baseline="0">
                <a:solidFill>
                  <a:schemeClr val="bg1"/>
                </a:solidFill>
              </a:defRPr>
            </a:lvl1pPr>
          </a:lstStyle>
          <a:p>
            <a:pPr lvl="0"/>
            <a:r>
              <a:rPr lang="de-DE" dirty="0"/>
              <a:t>Überschrift</a:t>
            </a:r>
          </a:p>
        </p:txBody>
      </p:sp>
      <p:sp>
        <p:nvSpPr>
          <p:cNvPr id="10" name="Textplatzhalter 11"/>
          <p:cNvSpPr>
            <a:spLocks noGrp="1"/>
          </p:cNvSpPr>
          <p:nvPr>
            <p:ph type="body" sz="quarter" idx="20" hasCustomPrompt="1"/>
          </p:nvPr>
        </p:nvSpPr>
        <p:spPr>
          <a:xfrm>
            <a:off x="6075385" y="2149200"/>
            <a:ext cx="2448272" cy="3384438"/>
          </a:xfrm>
          <a:prstGeom prst="rect">
            <a:avLst/>
          </a:prstGeom>
          <a:solidFill>
            <a:schemeClr val="bg1">
              <a:lumMod val="95000"/>
            </a:schemeClr>
          </a:solidFill>
        </p:spPr>
        <p:txBody>
          <a:bodyPr lIns="72000" tIns="72000">
            <a:noAutofit/>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400" baseline="0"/>
            </a:lvl1pPr>
            <a:lvl2pPr marL="0" indent="0">
              <a:buFontTx/>
              <a:buNone/>
              <a:defRPr sz="1600"/>
            </a:lvl2pPr>
            <a:lvl3pPr marL="0" indent="0">
              <a:buFontTx/>
              <a:buNone/>
              <a:defRPr/>
            </a:lvl3pPr>
          </a:lstStyle>
          <a:p>
            <a:pPr lvl="0"/>
            <a:r>
              <a:rPr lang="de-DE" dirty="0"/>
              <a:t>Text </a:t>
            </a:r>
          </a:p>
        </p:txBody>
      </p:sp>
      <p:sp>
        <p:nvSpPr>
          <p:cNvPr id="11" name="Textplatzhalter 16"/>
          <p:cNvSpPr>
            <a:spLocks noGrp="1"/>
          </p:cNvSpPr>
          <p:nvPr>
            <p:ph type="body" sz="quarter" idx="21" hasCustomPrompt="1"/>
          </p:nvPr>
        </p:nvSpPr>
        <p:spPr>
          <a:xfrm>
            <a:off x="6075385" y="2149200"/>
            <a:ext cx="2457428" cy="455046"/>
          </a:xfrm>
          <a:prstGeom prst="rect">
            <a:avLst/>
          </a:prstGeom>
          <a:solidFill>
            <a:schemeClr val="accent6"/>
          </a:solidFill>
        </p:spPr>
        <p:txBody>
          <a:bodyPr anchor="ctr" anchorCtr="0">
            <a:noAutofit/>
          </a:bodyPr>
          <a:lstStyle>
            <a:lvl1pPr marL="0" indent="0" algn="ctr">
              <a:buNone/>
              <a:defRPr sz="1400" b="1" baseline="0">
                <a:solidFill>
                  <a:schemeClr val="bg1"/>
                </a:solidFill>
              </a:defRPr>
            </a:lvl1pPr>
          </a:lstStyle>
          <a:p>
            <a:pPr lvl="0"/>
            <a:r>
              <a:rPr lang="de-DE" dirty="0"/>
              <a:t>Überschrift</a:t>
            </a:r>
          </a:p>
        </p:txBody>
      </p:sp>
      <p:sp>
        <p:nvSpPr>
          <p:cNvPr id="12" name="Titel 1"/>
          <p:cNvSpPr txBox="1">
            <a:spLocks/>
          </p:cNvSpPr>
          <p:nvPr userDrawn="1"/>
        </p:nvSpPr>
        <p:spPr>
          <a:xfrm>
            <a:off x="432000" y="122400"/>
            <a:ext cx="6697178" cy="468313"/>
          </a:xfrm>
          <a:prstGeom prst="rect">
            <a:avLst/>
          </a:prstGeom>
        </p:spPr>
        <p:txBody>
          <a:bodyPr vert="horz" lIns="0" tIns="93600" rIns="91440" bIns="0" rtlCol="0" anchor="ctr" anchorCtr="0">
            <a:noAutofit/>
          </a:bodyPr>
          <a:lstStyle>
            <a:lvl1pPr algn="l" defTabSz="914400" rtl="0" eaLnBrk="1" latinLnBrk="0" hangingPunct="1">
              <a:lnSpc>
                <a:spcPct val="90000"/>
              </a:lnSpc>
              <a:spcBef>
                <a:spcPct val="0"/>
              </a:spcBef>
              <a:buNone/>
              <a:defRPr sz="2000" b="1" kern="1200" baseline="0">
                <a:solidFill>
                  <a:srgbClr val="FF0000"/>
                </a:solidFill>
                <a:latin typeface="+mj-lt"/>
                <a:ea typeface="+mj-ea"/>
                <a:cs typeface="+mj-cs"/>
              </a:defRPr>
            </a:lvl1pPr>
          </a:lstStyle>
          <a:p>
            <a:r>
              <a:rPr lang="de-DE"/>
              <a:t>Kapitel, Stichzeile oder 1-zeiliger Seitentitel</a:t>
            </a:r>
          </a:p>
        </p:txBody>
      </p:sp>
    </p:spTree>
    <p:extLst>
      <p:ext uri="{BB962C8B-B14F-4D97-AF65-F5344CB8AC3E}">
        <p14:creationId xmlns:p14="http://schemas.microsoft.com/office/powerpoint/2010/main" val="24156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ichworte und Erläut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hasCustomPrompt="1"/>
          </p:nvPr>
        </p:nvSpPr>
        <p:spPr>
          <a:xfrm flipH="1">
            <a:off x="756000" y="2133600"/>
            <a:ext cx="2412704" cy="575320"/>
          </a:xfrm>
        </p:spPr>
        <p:txBody>
          <a:bodyPr>
            <a:noAutofit/>
          </a:bodyPr>
          <a:lstStyle>
            <a:lvl1pPr marL="0" indent="0">
              <a:buNone/>
              <a:defRPr sz="1600" b="1" baseline="0">
                <a:solidFill>
                  <a:srgbClr val="FF0000"/>
                </a:solidFill>
              </a:defRPr>
            </a:lvl1pPr>
          </a:lstStyle>
          <a:p>
            <a:pPr lvl="0"/>
            <a:r>
              <a:rPr lang="de-DE"/>
              <a:t>Stichwort</a:t>
            </a:r>
          </a:p>
          <a:p>
            <a:pPr lvl="0"/>
            <a:endParaRPr lang="de-DE"/>
          </a:p>
        </p:txBody>
      </p:sp>
      <p:sp>
        <p:nvSpPr>
          <p:cNvPr id="7" name="Textplatzhalter 5"/>
          <p:cNvSpPr>
            <a:spLocks noGrp="1"/>
          </p:cNvSpPr>
          <p:nvPr>
            <p:ph type="body" sz="quarter" idx="13" hasCustomPrompt="1"/>
          </p:nvPr>
        </p:nvSpPr>
        <p:spPr>
          <a:xfrm flipH="1">
            <a:off x="3405048" y="2133600"/>
            <a:ext cx="5112940" cy="1296144"/>
          </a:xfrm>
        </p:spPr>
        <p:txBody>
          <a:bodyPr>
            <a:noAutofit/>
          </a:bodyPr>
          <a:lstStyle>
            <a:lvl1pPr marL="0" indent="0">
              <a:buNone/>
              <a:defRPr sz="1400" baseline="0"/>
            </a:lvl1pPr>
          </a:lstStyle>
          <a:p>
            <a:pPr lvl="0"/>
            <a:r>
              <a:rPr lang="de-DE"/>
              <a:t>Inhalt zum Stichwort</a:t>
            </a:r>
          </a:p>
        </p:txBody>
      </p:sp>
      <p:sp>
        <p:nvSpPr>
          <p:cNvPr id="8" name="Textplatzhalter 6"/>
          <p:cNvSpPr>
            <a:spLocks noGrp="1"/>
          </p:cNvSpPr>
          <p:nvPr>
            <p:ph type="body" sz="quarter" idx="15" hasCustomPrompt="1"/>
          </p:nvPr>
        </p:nvSpPr>
        <p:spPr>
          <a:xfrm>
            <a:off x="756000" y="1267200"/>
            <a:ext cx="7525269" cy="753042"/>
          </a:xfrm>
          <a:prstGeom prst="rect">
            <a:avLst/>
          </a:prstGeom>
        </p:spPr>
        <p:txBody>
          <a:bodyPr lIns="0"/>
          <a:lstStyle>
            <a:lvl1pPr marL="0" indent="0">
              <a:lnSpc>
                <a:spcPct val="100000"/>
              </a:lnSpc>
              <a:spcBef>
                <a:spcPts val="0"/>
              </a:spcBef>
              <a:buFontTx/>
              <a:buNone/>
              <a:defRPr lang="de-DE" sz="1800" b="1" kern="1200" baseline="0" dirty="0">
                <a:solidFill>
                  <a:schemeClr val="tx1"/>
                </a:solidFill>
                <a:latin typeface="+mn-lt"/>
                <a:ea typeface="+mn-ea"/>
                <a:cs typeface="+mn-cs"/>
              </a:defRPr>
            </a:lvl1pPr>
          </a:lstStyle>
          <a:p>
            <a:pPr lvl="0"/>
            <a:r>
              <a:rPr lang="de-DE"/>
              <a:t>Überschrift</a:t>
            </a:r>
            <a:endParaRPr lang="de-DE" dirty="0"/>
          </a:p>
        </p:txBody>
      </p:sp>
      <p:sp>
        <p:nvSpPr>
          <p:cNvPr id="10" name="Textplatzhalter 5"/>
          <p:cNvSpPr>
            <a:spLocks noGrp="1"/>
          </p:cNvSpPr>
          <p:nvPr>
            <p:ph type="body" sz="quarter" idx="18" hasCustomPrompt="1"/>
          </p:nvPr>
        </p:nvSpPr>
        <p:spPr>
          <a:xfrm flipH="1">
            <a:off x="756000" y="3537441"/>
            <a:ext cx="2412704" cy="575320"/>
          </a:xfrm>
        </p:spPr>
        <p:txBody>
          <a:bodyPr>
            <a:noAutofit/>
          </a:bodyPr>
          <a:lstStyle>
            <a:lvl1pPr marL="0" indent="0">
              <a:buNone/>
              <a:defRPr sz="1600" b="1" baseline="0">
                <a:solidFill>
                  <a:srgbClr val="FF0000"/>
                </a:solidFill>
              </a:defRPr>
            </a:lvl1pPr>
          </a:lstStyle>
          <a:p>
            <a:pPr lvl="0"/>
            <a:r>
              <a:rPr lang="de-DE"/>
              <a:t>Stichwort</a:t>
            </a:r>
          </a:p>
          <a:p>
            <a:pPr lvl="0"/>
            <a:endParaRPr lang="de-DE"/>
          </a:p>
        </p:txBody>
      </p:sp>
      <p:sp>
        <p:nvSpPr>
          <p:cNvPr id="11" name="Textplatzhalter 5"/>
          <p:cNvSpPr>
            <a:spLocks noGrp="1"/>
          </p:cNvSpPr>
          <p:nvPr>
            <p:ph type="body" sz="quarter" idx="19" hasCustomPrompt="1"/>
          </p:nvPr>
        </p:nvSpPr>
        <p:spPr>
          <a:xfrm flipH="1">
            <a:off x="3419873" y="3537441"/>
            <a:ext cx="5112940" cy="1296144"/>
          </a:xfrm>
        </p:spPr>
        <p:txBody>
          <a:bodyPr>
            <a:noAutofit/>
          </a:bodyPr>
          <a:lstStyle>
            <a:lvl1pPr marL="0" indent="0">
              <a:buNone/>
              <a:defRPr sz="1400" baseline="0"/>
            </a:lvl1pPr>
          </a:lstStyle>
          <a:p>
            <a:pPr lvl="0"/>
            <a:r>
              <a:rPr lang="de-DE"/>
              <a:t>Inhalt zum Stichwort</a:t>
            </a:r>
          </a:p>
        </p:txBody>
      </p:sp>
      <p:sp>
        <p:nvSpPr>
          <p:cNvPr id="12" name="Textplatzhalter 5"/>
          <p:cNvSpPr>
            <a:spLocks noGrp="1"/>
          </p:cNvSpPr>
          <p:nvPr>
            <p:ph type="body" sz="quarter" idx="20" hasCustomPrompt="1"/>
          </p:nvPr>
        </p:nvSpPr>
        <p:spPr>
          <a:xfrm flipH="1">
            <a:off x="756000" y="4952278"/>
            <a:ext cx="2412704" cy="575320"/>
          </a:xfrm>
        </p:spPr>
        <p:txBody>
          <a:bodyPr>
            <a:noAutofit/>
          </a:bodyPr>
          <a:lstStyle>
            <a:lvl1pPr marL="0" indent="0">
              <a:buNone/>
              <a:defRPr sz="1600" b="1" baseline="0">
                <a:solidFill>
                  <a:srgbClr val="FF0000"/>
                </a:solidFill>
              </a:defRPr>
            </a:lvl1pPr>
          </a:lstStyle>
          <a:p>
            <a:pPr lvl="0"/>
            <a:r>
              <a:rPr lang="de-DE"/>
              <a:t>Stichwort</a:t>
            </a:r>
          </a:p>
          <a:p>
            <a:pPr lvl="0"/>
            <a:endParaRPr lang="de-DE"/>
          </a:p>
        </p:txBody>
      </p:sp>
      <p:sp>
        <p:nvSpPr>
          <p:cNvPr id="13" name="Textplatzhalter 5"/>
          <p:cNvSpPr>
            <a:spLocks noGrp="1"/>
          </p:cNvSpPr>
          <p:nvPr>
            <p:ph type="body" sz="quarter" idx="21" hasCustomPrompt="1"/>
          </p:nvPr>
        </p:nvSpPr>
        <p:spPr>
          <a:xfrm flipH="1">
            <a:off x="3405048" y="4952278"/>
            <a:ext cx="5112940" cy="1296144"/>
          </a:xfrm>
        </p:spPr>
        <p:txBody>
          <a:bodyPr>
            <a:noAutofit/>
          </a:bodyPr>
          <a:lstStyle>
            <a:lvl1pPr marL="0" indent="0">
              <a:buNone/>
              <a:defRPr sz="1400" baseline="0"/>
            </a:lvl1pPr>
          </a:lstStyle>
          <a:p>
            <a:pPr lvl="0"/>
            <a:r>
              <a:rPr lang="de-DE"/>
              <a:t>Inhalt zum Stichwort</a:t>
            </a:r>
          </a:p>
        </p:txBody>
      </p:sp>
    </p:spTree>
    <p:extLst>
      <p:ext uri="{BB962C8B-B14F-4D97-AF65-F5344CB8AC3E}">
        <p14:creationId xmlns:p14="http://schemas.microsoft.com/office/powerpoint/2010/main" val="276243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itat ganzseitig ">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005062"/>
            <a:ext cx="9144000" cy="2852938"/>
          </a:xfrm>
          <a:prstGeom prst="rect">
            <a:avLst/>
          </a:prstGeom>
          <a:effectLst/>
        </p:spPr>
      </p:pic>
      <p:sp>
        <p:nvSpPr>
          <p:cNvPr id="34" name="Textplatzhalter 33"/>
          <p:cNvSpPr>
            <a:spLocks noGrp="1"/>
          </p:cNvSpPr>
          <p:nvPr>
            <p:ph type="body" sz="quarter" idx="13" hasCustomPrompt="1"/>
          </p:nvPr>
        </p:nvSpPr>
        <p:spPr>
          <a:xfrm>
            <a:off x="1727684" y="1830399"/>
            <a:ext cx="5076564" cy="1836204"/>
          </a:xfrm>
          <a:prstGeom prst="rect">
            <a:avLst/>
          </a:prstGeom>
        </p:spPr>
        <p:txBody>
          <a:bodyPr lIns="0"/>
          <a:lstStyle>
            <a:lvl1pPr marL="0" indent="0">
              <a:lnSpc>
                <a:spcPct val="125000"/>
              </a:lnSpc>
              <a:spcBef>
                <a:spcPts val="0"/>
              </a:spcBef>
              <a:buFontTx/>
              <a:buNone/>
              <a:defRPr sz="2000" b="1" i="1" baseline="0">
                <a:solidFill>
                  <a:schemeClr val="tx1"/>
                </a:solidFill>
              </a:defRPr>
            </a:lvl1pPr>
          </a:lstStyle>
          <a:p>
            <a:pPr lvl="0"/>
            <a:r>
              <a:rPr lang="de-DE" dirty="0"/>
              <a:t>„Ein wichtiges Zitat kann durchaus allein auf einer Folie stehen. </a:t>
            </a:r>
            <a:br>
              <a:rPr lang="de-DE" dirty="0"/>
            </a:br>
            <a:r>
              <a:rPr lang="de-DE" dirty="0"/>
              <a:t>Ist es gefunden, muss es nur noch hier eingefügt werden.“</a:t>
            </a:r>
          </a:p>
        </p:txBody>
      </p:sp>
      <p:sp>
        <p:nvSpPr>
          <p:cNvPr id="5" name="Textplatzhalter 4"/>
          <p:cNvSpPr>
            <a:spLocks noGrp="1"/>
          </p:cNvSpPr>
          <p:nvPr>
            <p:ph type="body" sz="quarter" idx="15" hasCustomPrompt="1"/>
          </p:nvPr>
        </p:nvSpPr>
        <p:spPr>
          <a:xfrm flipH="1">
            <a:off x="3239852" y="3805855"/>
            <a:ext cx="3564396" cy="398413"/>
          </a:xfrm>
          <a:prstGeom prst="rect">
            <a:avLst/>
          </a:prstGeom>
        </p:spPr>
        <p:txBody>
          <a:bodyPr/>
          <a:lstStyle>
            <a:lvl1pPr marL="0" indent="0">
              <a:buNone/>
              <a:defRPr sz="1600" i="1" baseline="0"/>
            </a:lvl1pPr>
            <a:lvl2pPr>
              <a:defRPr/>
            </a:lvl2pPr>
            <a:lvl3pPr>
              <a:defRPr/>
            </a:lvl3pPr>
            <a:lvl4pPr>
              <a:defRPr/>
            </a:lvl4pPr>
          </a:lstStyle>
          <a:p>
            <a:pPr lvl="0"/>
            <a:r>
              <a:rPr lang="de-DE" dirty="0"/>
              <a:t>Vorname Name, Funktion und </a:t>
            </a:r>
            <a:r>
              <a:rPr lang="de-DE"/>
              <a:t>Jahr  </a:t>
            </a:r>
            <a:endParaRPr lang="de-DE" dirty="0"/>
          </a:p>
          <a:p>
            <a:pPr lvl="0"/>
            <a:endParaRPr lang="de-DE" dirty="0"/>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21041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38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bschnittsfolie zur Strukturierung ">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005062"/>
            <a:ext cx="9144000" cy="2852938"/>
          </a:xfrm>
          <a:prstGeom prst="rect">
            <a:avLst/>
          </a:prstGeom>
          <a:effectLst/>
        </p:spPr>
      </p:pic>
      <p:sp>
        <p:nvSpPr>
          <p:cNvPr id="34" name="Textplatzhalter 33"/>
          <p:cNvSpPr>
            <a:spLocks noGrp="1"/>
          </p:cNvSpPr>
          <p:nvPr>
            <p:ph type="body" sz="quarter" idx="13" hasCustomPrompt="1"/>
          </p:nvPr>
        </p:nvSpPr>
        <p:spPr>
          <a:xfrm>
            <a:off x="2411760" y="2348880"/>
            <a:ext cx="5076564" cy="1836204"/>
          </a:xfrm>
          <a:prstGeom prst="rect">
            <a:avLst/>
          </a:prstGeom>
        </p:spPr>
        <p:txBody>
          <a:bodyPr lIns="0">
            <a:noAutofit/>
          </a:bodyPr>
          <a:lstStyle>
            <a:lvl1pPr marL="0" indent="0">
              <a:lnSpc>
                <a:spcPct val="100000"/>
              </a:lnSpc>
              <a:spcBef>
                <a:spcPts val="0"/>
              </a:spcBef>
              <a:buFontTx/>
              <a:buNone/>
              <a:defRPr sz="3600" b="1" baseline="0">
                <a:solidFill>
                  <a:schemeClr val="tx1"/>
                </a:solidFill>
              </a:defRPr>
            </a:lvl1pPr>
          </a:lstStyle>
          <a:p>
            <a:pPr lvl="0"/>
            <a:r>
              <a:rPr lang="de-DE" dirty="0"/>
              <a:t>Zwischentitel</a:t>
            </a:r>
            <a:r>
              <a:rPr lang="de-DE"/>
              <a:t/>
            </a:r>
            <a:br>
              <a:rPr lang="de-DE"/>
            </a:br>
            <a:r>
              <a:rPr lang="de-DE"/>
              <a:t>zur </a:t>
            </a:r>
            <a:r>
              <a:rPr lang="de-DE" dirty="0"/>
              <a:t>Strukturierung der Präsentation</a:t>
            </a:r>
          </a:p>
        </p:txBody>
      </p:sp>
      <p:sp>
        <p:nvSpPr>
          <p:cNvPr id="3" name="Textplatzhalter 2"/>
          <p:cNvSpPr>
            <a:spLocks noGrp="1"/>
          </p:cNvSpPr>
          <p:nvPr>
            <p:ph type="body" sz="quarter" idx="14" hasCustomPrompt="1"/>
          </p:nvPr>
        </p:nvSpPr>
        <p:spPr>
          <a:xfrm>
            <a:off x="652457" y="767850"/>
            <a:ext cx="1327255" cy="1440507"/>
          </a:xfrm>
          <a:prstGeom prst="rect">
            <a:avLst/>
          </a:prstGeom>
        </p:spPr>
        <p:txBody>
          <a:bodyPr lIns="0">
            <a:noAutofit/>
          </a:bodyPr>
          <a:lstStyle>
            <a:lvl1pPr marL="0" indent="0">
              <a:buFontTx/>
              <a:buNone/>
              <a:defRPr sz="9600" b="1">
                <a:solidFill>
                  <a:srgbClr val="FF0000"/>
                </a:solidFill>
                <a:latin typeface="Segoe UI" panose="020B0502040204020203" pitchFamily="34" charset="0"/>
                <a:ea typeface="Segoe UI Black" panose="020B0A02040204020203" pitchFamily="34" charset="0"/>
                <a:cs typeface="Segoe UI" panose="020B0502040204020203" pitchFamily="34" charset="0"/>
              </a:defRPr>
            </a:lvl1pPr>
          </a:lstStyle>
          <a:p>
            <a:pPr lvl="0"/>
            <a:r>
              <a:rPr lang="de-DE" dirty="0"/>
              <a:t>1</a:t>
            </a:r>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132563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38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und Ansprechpartner/innen">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005062"/>
            <a:ext cx="9144000" cy="2852938"/>
          </a:xfrm>
          <a:prstGeom prst="rect">
            <a:avLst/>
          </a:prstGeom>
          <a:effectLst/>
        </p:spPr>
      </p:pic>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508" y="1378181"/>
            <a:ext cx="9144000" cy="2806903"/>
          </a:xfrm>
          <a:prstGeom prst="rect">
            <a:avLst/>
          </a:prstGeom>
        </p:spPr>
      </p:pic>
      <p:sp>
        <p:nvSpPr>
          <p:cNvPr id="7" name="Inhaltsplatzhalter 6"/>
          <p:cNvSpPr>
            <a:spLocks noGrp="1"/>
          </p:cNvSpPr>
          <p:nvPr>
            <p:ph sz="quarter" idx="16" hasCustomPrompt="1"/>
          </p:nvPr>
        </p:nvSpPr>
        <p:spPr>
          <a:xfrm>
            <a:off x="755650" y="5346700"/>
            <a:ext cx="7416800" cy="962025"/>
          </a:xfrm>
        </p:spPr>
        <p:txBody>
          <a:bodyPr>
            <a:normAutofit/>
          </a:bodyPr>
          <a:lstStyle>
            <a:lvl1pPr marL="0" indent="0">
              <a:buFontTx/>
              <a:buNone/>
              <a:defRPr sz="1200" baseline="0"/>
            </a:lvl1pPr>
            <a:lvl2pPr marL="445125" indent="0">
              <a:buFontTx/>
              <a:buNone/>
              <a:defRPr/>
            </a:lvl2pPr>
            <a:lvl3pPr marL="893763" indent="0">
              <a:buFontTx/>
              <a:buNone/>
              <a:defRPr/>
            </a:lvl3pPr>
            <a:lvl4pPr marL="1254488" indent="0">
              <a:buFontTx/>
              <a:buNone/>
              <a:defRPr/>
            </a:lvl4pPr>
            <a:lvl5pPr marL="1591600" indent="0">
              <a:buFontTx/>
              <a:buNone/>
              <a:defRPr/>
            </a:lvl5pPr>
          </a:lstStyle>
          <a:p>
            <a:pPr lvl="0"/>
            <a:r>
              <a:rPr lang="de-DE"/>
              <a:t>hier eintragen</a:t>
            </a:r>
          </a:p>
        </p:txBody>
      </p:sp>
      <p:sp>
        <p:nvSpPr>
          <p:cNvPr id="4" name="Textplatzhalter 3"/>
          <p:cNvSpPr>
            <a:spLocks noGrp="1"/>
          </p:cNvSpPr>
          <p:nvPr>
            <p:ph type="body" sz="quarter" idx="15" hasCustomPrompt="1"/>
          </p:nvPr>
        </p:nvSpPr>
        <p:spPr>
          <a:xfrm>
            <a:off x="753730" y="5084887"/>
            <a:ext cx="2664792" cy="262148"/>
          </a:xfrm>
        </p:spPr>
        <p:txBody>
          <a:bodyPr>
            <a:normAutofit/>
          </a:bodyPr>
          <a:lstStyle>
            <a:lvl1pPr marL="0" indent="0">
              <a:buFontTx/>
              <a:buNone/>
              <a:defRPr sz="1200" b="1"/>
            </a:lvl1pPr>
          </a:lstStyle>
          <a:p>
            <a:pPr lvl="0"/>
            <a:r>
              <a:rPr lang="de-DE"/>
              <a:t>Ansprechpartner/-innen:</a:t>
            </a:r>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350999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389">
          <p15:clr>
            <a:srgbClr val="FBAE40"/>
          </p15:clr>
        </p15:guide>
        <p15:guide id="2" orient="horz" pos="1752" userDrawn="1">
          <p15:clr>
            <a:srgbClr val="FBAE40"/>
          </p15:clr>
        </p15:guide>
        <p15:guide id="3" orient="horz" pos="22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e Foli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Tree>
    <p:extLst>
      <p:ext uri="{BB962C8B-B14F-4D97-AF65-F5344CB8AC3E}">
        <p14:creationId xmlns:p14="http://schemas.microsoft.com/office/powerpoint/2010/main" val="8033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B_Schrift und Farbe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B2D2253-2F85-404A-85AF-A094A6F488C8}" type="slidenum">
              <a:rPr lang="de-DE" smtClean="0"/>
              <a:t>‹Nr.›</a:t>
            </a:fld>
            <a:endParaRPr lang="de-DE"/>
          </a:p>
        </p:txBody>
      </p:sp>
      <p:pic>
        <p:nvPicPr>
          <p:cNvPr id="8" name="Grafik 7"/>
          <p:cNvPicPr>
            <a:picLocks noChangeAspect="1"/>
          </p:cNvPicPr>
          <p:nvPr userDrawn="1"/>
        </p:nvPicPr>
        <p:blipFill>
          <a:blip r:embed="rId2"/>
          <a:stretch>
            <a:fillRect/>
          </a:stretch>
        </p:blipFill>
        <p:spPr>
          <a:xfrm>
            <a:off x="719138" y="2384884"/>
            <a:ext cx="5407683" cy="3449225"/>
          </a:xfrm>
          <a:prstGeom prst="rect">
            <a:avLst/>
          </a:prstGeom>
          <a:solidFill>
            <a:schemeClr val="bg1"/>
          </a:solidFill>
        </p:spPr>
      </p:pic>
      <p:sp>
        <p:nvSpPr>
          <p:cNvPr id="5" name="Textfeld 4"/>
          <p:cNvSpPr txBox="1"/>
          <p:nvPr userDrawn="1"/>
        </p:nvSpPr>
        <p:spPr>
          <a:xfrm>
            <a:off x="719138" y="1268413"/>
            <a:ext cx="7813675" cy="646331"/>
          </a:xfrm>
          <a:prstGeom prst="rect">
            <a:avLst/>
          </a:prstGeom>
          <a:noFill/>
        </p:spPr>
        <p:txBody>
          <a:bodyPr wrap="square" rtlCol="0">
            <a:spAutoFit/>
          </a:bodyPr>
          <a:lstStyle/>
          <a:p>
            <a:r>
              <a:rPr lang="de-DE" b="1"/>
              <a:t>Schrift: Windows </a:t>
            </a:r>
            <a:r>
              <a:rPr lang="de-DE" b="1" err="1"/>
              <a:t>Segoi</a:t>
            </a:r>
            <a:r>
              <a:rPr lang="de-DE" b="1"/>
              <a:t> UI</a:t>
            </a:r>
            <a:r>
              <a:rPr lang="de-DE" b="1" baseline="0"/>
              <a:t/>
            </a:r>
            <a:br>
              <a:rPr lang="de-DE" b="1" baseline="0"/>
            </a:br>
            <a:r>
              <a:rPr lang="de-DE" b="1" baseline="0"/>
              <a:t>Farben: </a:t>
            </a:r>
            <a:r>
              <a:rPr lang="de-DE" b="1"/>
              <a:t>Office „Laufschrift“</a:t>
            </a:r>
            <a:r>
              <a:rPr lang="de-DE" b="1" baseline="0"/>
              <a:t> </a:t>
            </a:r>
            <a:endParaRPr lang="de-DE" b="1"/>
          </a:p>
        </p:txBody>
      </p:sp>
    </p:spTree>
    <p:extLst>
      <p:ext uri="{BB962C8B-B14F-4D97-AF65-F5344CB8AC3E}">
        <p14:creationId xmlns:p14="http://schemas.microsoft.com/office/powerpoint/2010/main" val="41747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FB_Startfolie ohne Foto">
    <p:spTree>
      <p:nvGrpSpPr>
        <p:cNvPr id="1" name=""/>
        <p:cNvGrpSpPr/>
        <p:nvPr/>
      </p:nvGrpSpPr>
      <p:grpSpPr>
        <a:xfrm>
          <a:off x="0" y="0"/>
          <a:ext cx="0" cy="0"/>
          <a:chOff x="0" y="0"/>
          <a:chExt cx="0" cy="0"/>
        </a:xfrm>
      </p:grpSpPr>
      <p:pic>
        <p:nvPicPr>
          <p:cNvPr id="4" name="Grafi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3425" y="111125"/>
            <a:ext cx="188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platzhalter 33"/>
          <p:cNvSpPr>
            <a:spLocks noGrp="1"/>
          </p:cNvSpPr>
          <p:nvPr>
            <p:ph type="body" sz="quarter" idx="13"/>
          </p:nvPr>
        </p:nvSpPr>
        <p:spPr>
          <a:xfrm>
            <a:off x="719138" y="2276872"/>
            <a:ext cx="7561274" cy="936228"/>
          </a:xfrm>
          <a:prstGeom prst="rect">
            <a:avLst/>
          </a:prstGeom>
        </p:spPr>
        <p:txBody>
          <a:bodyPr/>
          <a:lstStyle>
            <a:lvl1pPr marL="0" indent="0">
              <a:lnSpc>
                <a:spcPct val="100000"/>
              </a:lnSpc>
              <a:buFontTx/>
              <a:buNone/>
              <a:defRPr b="1" baseline="0">
                <a:solidFill>
                  <a:srgbClr val="FF0000"/>
                </a:solidFill>
              </a:defRPr>
            </a:lvl1pPr>
          </a:lstStyle>
          <a:p>
            <a:pPr lvl="0"/>
            <a:r>
              <a:rPr lang="de-DE"/>
              <a:t>Formatvorlagen des Textmasters bearbeiten</a:t>
            </a:r>
          </a:p>
        </p:txBody>
      </p:sp>
      <p:sp>
        <p:nvSpPr>
          <p:cNvPr id="17" name="Textplatzhalter 16"/>
          <p:cNvSpPr>
            <a:spLocks noGrp="1"/>
          </p:cNvSpPr>
          <p:nvPr>
            <p:ph type="body" sz="quarter" idx="10"/>
          </p:nvPr>
        </p:nvSpPr>
        <p:spPr>
          <a:xfrm>
            <a:off x="719138" y="4221956"/>
            <a:ext cx="4573314" cy="1511300"/>
          </a:xfrm>
          <a:prstGeom prst="rect">
            <a:avLst/>
          </a:prstGeom>
        </p:spPr>
        <p:txBody>
          <a:bodyPr anchor="ctr"/>
          <a:lstStyle>
            <a:lvl1pPr marL="0" indent="0">
              <a:lnSpc>
                <a:spcPct val="120000"/>
              </a:lnSpc>
              <a:spcBef>
                <a:spcPts val="0"/>
              </a:spcBef>
              <a:spcAft>
                <a:spcPts val="2400"/>
              </a:spcAft>
              <a:buFontTx/>
              <a:buNone/>
              <a:defRPr sz="1800" b="1" baseline="0"/>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57078674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folie ohne Bild">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195"/>
            <a:ext cx="9144000" cy="3217545"/>
          </a:xfrm>
          <a:prstGeom prst="rect">
            <a:avLst/>
          </a:prstGeom>
        </p:spPr>
      </p:pic>
      <p:sp>
        <p:nvSpPr>
          <p:cNvPr id="34" name="Textplatzhalter 33"/>
          <p:cNvSpPr>
            <a:spLocks noGrp="1"/>
          </p:cNvSpPr>
          <p:nvPr>
            <p:ph type="body" sz="quarter" idx="13" hasCustomPrompt="1"/>
          </p:nvPr>
        </p:nvSpPr>
        <p:spPr>
          <a:xfrm>
            <a:off x="756000" y="2276872"/>
            <a:ext cx="7561274" cy="936228"/>
          </a:xfrm>
          <a:prstGeom prst="rect">
            <a:avLst/>
          </a:prstGeom>
        </p:spPr>
        <p:txBody>
          <a:bodyPr lIns="0">
            <a:noAutofit/>
          </a:bodyPr>
          <a:lstStyle>
            <a:lvl1pPr marL="0" indent="0">
              <a:lnSpc>
                <a:spcPct val="100000"/>
              </a:lnSpc>
              <a:spcBef>
                <a:spcPts val="0"/>
              </a:spcBef>
              <a:buFontTx/>
              <a:buNone/>
              <a:defRPr sz="3600" b="1" baseline="0">
                <a:solidFill>
                  <a:srgbClr val="FF0000"/>
                </a:solidFill>
              </a:defRPr>
            </a:lvl1pPr>
          </a:lstStyle>
          <a:p>
            <a:pPr lvl="0"/>
            <a:r>
              <a:rPr lang="de-DE" dirty="0"/>
              <a:t>Titel der Präsentation</a:t>
            </a:r>
          </a:p>
        </p:txBody>
      </p:sp>
      <p:sp>
        <p:nvSpPr>
          <p:cNvPr id="17" name="Textplatzhalter 16"/>
          <p:cNvSpPr>
            <a:spLocks noGrp="1"/>
          </p:cNvSpPr>
          <p:nvPr>
            <p:ph type="body" sz="quarter" idx="10" hasCustomPrompt="1"/>
          </p:nvPr>
        </p:nvSpPr>
        <p:spPr>
          <a:xfrm>
            <a:off x="756000" y="4185084"/>
            <a:ext cx="4573314" cy="1511300"/>
          </a:xfrm>
          <a:prstGeom prst="rect">
            <a:avLst/>
          </a:prstGeom>
        </p:spPr>
        <p:txBody>
          <a:bodyPr lIns="0" anchor="ctr" anchorCtr="0"/>
          <a:lstStyle>
            <a:lvl1pPr marL="0" indent="0">
              <a:lnSpc>
                <a:spcPct val="120000"/>
              </a:lnSpc>
              <a:spcBef>
                <a:spcPts val="0"/>
              </a:spcBef>
              <a:spcAft>
                <a:spcPts val="2400"/>
              </a:spcAft>
              <a:buFontTx/>
              <a:buNone/>
              <a:defRPr sz="1800" b="1" baseline="0"/>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Hier können zusätzliche Informationen untergebracht werden. Drei Zeilen sind durchaus möglich.</a:t>
            </a:r>
          </a:p>
        </p:txBody>
      </p:sp>
      <p:pic>
        <p:nvPicPr>
          <p:cNvPr id="10" name="Grafi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10351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B_ZG_Text Aufzählung 3 E">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719139" y="2403223"/>
            <a:ext cx="7813301" cy="2879725"/>
          </a:xfrm>
          <a:prstGeom prst="rect">
            <a:avLst/>
          </a:prstGeom>
        </p:spPr>
        <p:txBody>
          <a:bodyPr>
            <a:noAutofit/>
          </a:bodyPr>
          <a:lstStyle>
            <a:lvl1pPr marL="444500" indent="-444500">
              <a:lnSpc>
                <a:spcPct val="100000"/>
              </a:lnSpc>
              <a:buFont typeface="Wingdings" panose="05000000000000000000" pitchFamily="2" charset="2"/>
              <a:buChar char="l"/>
              <a:defRPr sz="1800"/>
            </a:lvl1pPr>
            <a:lvl2pPr marL="898525" indent="-450850" defTabSz="714375">
              <a:lnSpc>
                <a:spcPct val="100000"/>
              </a:lnSpc>
              <a:buFont typeface="Wingdings" panose="05000000000000000000" pitchFamily="2" charset="2"/>
              <a:buChar char="l"/>
              <a:tabLst>
                <a:tab pos="1612900" algn="l"/>
              </a:tabLst>
              <a:defRPr sz="1600"/>
            </a:lvl2pPr>
            <a:lvl3pPr marL="1346200" indent="-447675">
              <a:lnSpc>
                <a:spcPct val="100000"/>
              </a:lnSpc>
              <a:buFont typeface="Wingdings" panose="05000000000000000000" pitchFamily="2" charset="2"/>
              <a:buChar char="l"/>
              <a:tabLst>
                <a:tab pos="1612900" algn="l"/>
              </a:tabLst>
              <a:defRPr sz="1400"/>
            </a:lvl3pPr>
            <a:lvl4pPr marL="1966913" indent="-171450">
              <a:lnSpc>
                <a:spcPct val="100000"/>
              </a:lnSpc>
              <a:buFont typeface="Wingdings" panose="05000000000000000000" pitchFamily="2" charset="2"/>
              <a:buChar char="l"/>
              <a:defRPr sz="1200" baseline="0"/>
            </a:lvl4pPr>
            <a:lvl5pPr marL="449262" indent="0" defTabSz="898525">
              <a:buFont typeface="Wingdings" panose="05000000000000000000" pitchFamily="2" charset="2"/>
              <a:buNone/>
              <a:tabLst>
                <a:tab pos="898525" algn="l"/>
              </a:tabLst>
              <a:defRPr sz="1600"/>
            </a:lvl5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7" name="Textplatzhalter 6"/>
          <p:cNvSpPr>
            <a:spLocks noGrp="1"/>
          </p:cNvSpPr>
          <p:nvPr>
            <p:ph type="body" sz="quarter" idx="14"/>
          </p:nvPr>
        </p:nvSpPr>
        <p:spPr>
          <a:xfrm>
            <a:off x="719139" y="1232756"/>
            <a:ext cx="7813301" cy="576262"/>
          </a:xfrm>
          <a:prstGeom prst="rect">
            <a:avLst/>
          </a:prstGeom>
        </p:spPr>
        <p:txBody>
          <a:bodyPr/>
          <a:lstStyle>
            <a:lvl1pPr marL="0" indent="0">
              <a:lnSpc>
                <a:spcPct val="100000"/>
              </a:lnSpc>
              <a:buFontTx/>
              <a:buNone/>
              <a:defRPr sz="1800" b="1"/>
            </a:lvl1pPr>
          </a:lstStyle>
          <a:p>
            <a:pPr lvl="0"/>
            <a:r>
              <a:rPr lang="de-DE"/>
              <a:t>Formatvorlagen des Textmasters bearbeiten</a:t>
            </a:r>
          </a:p>
        </p:txBody>
      </p:sp>
      <p:sp>
        <p:nvSpPr>
          <p:cNvPr id="9" name="Titel 8"/>
          <p:cNvSpPr>
            <a:spLocks noGrp="1"/>
          </p:cNvSpPr>
          <p:nvPr>
            <p:ph type="title"/>
          </p:nvPr>
        </p:nvSpPr>
        <p:spPr>
          <a:xfrm>
            <a:off x="431800" y="120938"/>
            <a:ext cx="6804727" cy="455325"/>
          </a:xfrm>
        </p:spPr>
        <p:txBody>
          <a:bodyPr/>
          <a:lstStyle>
            <a:lvl1pPr>
              <a:defRPr baseline="0"/>
            </a:lvl1pPr>
          </a:lstStyle>
          <a:p>
            <a:r>
              <a:rPr lang="de-DE"/>
              <a:t>Titelmasterformat durch Klicken bearbeiten</a:t>
            </a:r>
            <a:endParaRPr lang="de-DE" dirty="0"/>
          </a:p>
        </p:txBody>
      </p:sp>
      <p:sp>
        <p:nvSpPr>
          <p:cNvPr id="5" name="Footer Placeholder 4"/>
          <p:cNvSpPr>
            <a:spLocks noGrp="1"/>
          </p:cNvSpPr>
          <p:nvPr>
            <p:ph type="ftr" sz="quarter" idx="15"/>
          </p:nvPr>
        </p:nvSpPr>
        <p:spPr/>
        <p:txBody>
          <a:bodyPr/>
          <a:lstStyle>
            <a:lvl1pPr>
              <a:defRPr/>
            </a:lvl1pPr>
          </a:lstStyle>
          <a:p>
            <a:pPr>
              <a:defRPr/>
            </a:pPr>
            <a:r>
              <a:rPr lang="de-DE"/>
              <a:t>Mitglieder mit Migrationshintergrund</a:t>
            </a:r>
            <a:endParaRPr lang="de-DE" dirty="0"/>
          </a:p>
        </p:txBody>
      </p:sp>
    </p:spTree>
    <p:extLst>
      <p:ext uri="{BB962C8B-B14F-4D97-AF65-F5344CB8AC3E}">
        <p14:creationId xmlns:p14="http://schemas.microsoft.com/office/powerpoint/2010/main" val="213124140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ext 1-spaltig mit Überschrift">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a:xfrm>
            <a:off x="756000" y="1268413"/>
            <a:ext cx="6696000" cy="468000"/>
          </a:xfrm>
          <a:prstGeom prst="rect">
            <a:avLst/>
          </a:prstGeom>
        </p:spPr>
        <p:txBody>
          <a:bodyPr>
            <a:noAutofit/>
          </a:bodyPr>
          <a:lstStyle>
            <a:lvl1pPr marL="0" indent="0">
              <a:lnSpc>
                <a:spcPct val="100000"/>
              </a:lnSpc>
              <a:spcBef>
                <a:spcPts val="0"/>
              </a:spcBef>
              <a:buFontTx/>
              <a:buNone/>
              <a:defRPr sz="1800" b="1" baseline="0"/>
            </a:lvl1pPr>
          </a:lstStyle>
          <a:p>
            <a:pPr lvl="0"/>
            <a:r>
              <a:rPr lang="de-DE"/>
              <a:t>Formatvorlagen des Textmasters bearbeiten</a:t>
            </a:r>
          </a:p>
        </p:txBody>
      </p:sp>
      <p:sp>
        <p:nvSpPr>
          <p:cNvPr id="5" name="Titel 4"/>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608047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xt 1-spaltig mit Überschrift">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756000" y="2134999"/>
            <a:ext cx="7776812" cy="4175125"/>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4"/>
          </p:nvPr>
        </p:nvSpPr>
        <p:spPr>
          <a:xfrm>
            <a:off x="756000" y="1268413"/>
            <a:ext cx="6696000" cy="468000"/>
          </a:xfrm>
          <a:prstGeom prst="rect">
            <a:avLst/>
          </a:prstGeom>
        </p:spPr>
        <p:txBody>
          <a:bodyPr>
            <a:noAutofit/>
          </a:bodyPr>
          <a:lstStyle>
            <a:lvl1pPr marL="0" indent="0">
              <a:lnSpc>
                <a:spcPct val="100000"/>
              </a:lnSpc>
              <a:spcBef>
                <a:spcPts val="0"/>
              </a:spcBef>
              <a:buFontTx/>
              <a:buNone/>
              <a:defRPr sz="1800" b="1" baseline="0"/>
            </a:lvl1pPr>
          </a:lstStyle>
          <a:p>
            <a:pPr lvl="0"/>
            <a:r>
              <a:rPr lang="de-DE"/>
              <a:t>Formatvorlagen des Textmasters bearbeiten</a:t>
            </a:r>
          </a:p>
          <a:p>
            <a:pPr lvl="1"/>
            <a:r>
              <a:rPr lang="de-DE"/>
              <a:t>Zweite Ebene</a:t>
            </a:r>
          </a:p>
        </p:txBody>
      </p:sp>
      <p:sp>
        <p:nvSpPr>
          <p:cNvPr id="5" name="Titel 4"/>
          <p:cNvSpPr>
            <a:spLocks noGrp="1"/>
          </p:cNvSpPr>
          <p:nvPr>
            <p:ph type="title"/>
          </p:nvPr>
        </p:nvSpPr>
        <p:spPr/>
        <p:txBody>
          <a:bodyPr/>
          <a:lstStyle/>
          <a:p>
            <a:r>
              <a:rPr lang="de-DE"/>
              <a:t>Titelmasterformat durch Klicken bearbeiten</a:t>
            </a:r>
          </a:p>
        </p:txBody>
      </p:sp>
      <p:sp>
        <p:nvSpPr>
          <p:cNvPr id="8" name="Fußzeilenplatzhalter 2"/>
          <p:cNvSpPr>
            <a:spLocks noGrp="1"/>
          </p:cNvSpPr>
          <p:nvPr>
            <p:ph type="ftr" sz="quarter" idx="15"/>
          </p:nvPr>
        </p:nvSpPr>
        <p:spPr/>
        <p:txBody>
          <a:bodyPr/>
          <a:lstStyle>
            <a:lvl1pPr>
              <a:defRPr/>
            </a:lvl1pPr>
          </a:lstStyle>
          <a:p>
            <a:pPr>
              <a:defRPr/>
            </a:pPr>
            <a:r>
              <a:rPr lang="de-DE"/>
              <a:t>Mitglieder mit Migrationshintergrund</a:t>
            </a:r>
            <a:endParaRPr lang="de-DE" dirty="0"/>
          </a:p>
        </p:txBody>
      </p:sp>
    </p:spTree>
    <p:extLst>
      <p:ext uri="{BB962C8B-B14F-4D97-AF65-F5344CB8AC3E}">
        <p14:creationId xmlns:p14="http://schemas.microsoft.com/office/powerpoint/2010/main" val="116617716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spaltig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p:nvPr>
        </p:nvSpPr>
        <p:spPr>
          <a:xfrm>
            <a:off x="756001" y="2149200"/>
            <a:ext cx="7776812" cy="4175125"/>
          </a:xfrm>
        </p:spPr>
        <p:txBody>
          <a:bodyPr>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Textseite mit Aufzählung – Überschrift </a:t>
            </a:r>
            <a:endParaRPr lang="de-DE" dirty="0"/>
          </a:p>
          <a:p>
            <a:pPr lvl="0"/>
            <a:r>
              <a:rPr lang="de-DE" dirty="0"/>
              <a:t>Zwei Zeilen sind möglich</a:t>
            </a:r>
          </a:p>
        </p:txBody>
      </p:sp>
    </p:spTree>
    <p:extLst>
      <p:ext uri="{BB962C8B-B14F-4D97-AF65-F5344CB8AC3E}">
        <p14:creationId xmlns:p14="http://schemas.microsoft.com/office/powerpoint/2010/main" val="268575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1-spaltig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p:nvPr>
        </p:nvSpPr>
        <p:spPr>
          <a:xfrm>
            <a:off x="756000" y="2149200"/>
            <a:ext cx="7776812" cy="4175125"/>
          </a:xfrm>
        </p:spPr>
        <p:txBody>
          <a:bodyPr>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Textseite mit Aufzählung – Überschrift </a:t>
            </a:r>
            <a:endParaRPr lang="de-DE" dirty="0"/>
          </a:p>
          <a:p>
            <a:pPr lvl="0"/>
            <a:r>
              <a:rPr lang="de-DE" dirty="0"/>
              <a:t>Zwei Zeilen sind möglich</a:t>
            </a:r>
          </a:p>
        </p:txBody>
      </p:sp>
    </p:spTree>
    <p:extLst>
      <p:ext uri="{BB962C8B-B14F-4D97-AF65-F5344CB8AC3E}">
        <p14:creationId xmlns:p14="http://schemas.microsoft.com/office/powerpoint/2010/main" val="236923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1-spaltig mit roter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p:nvPr>
        </p:nvSpPr>
        <p:spPr>
          <a:xfrm>
            <a:off x="756000" y="2149200"/>
            <a:ext cx="7813675" cy="4175125"/>
          </a:xfrm>
        </p:spPr>
        <p:txBody>
          <a:bodyPr>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solidFill>
                  <a:srgbClr val="FF0000"/>
                </a:solidFill>
              </a:defRPr>
            </a:lvl1pPr>
          </a:lstStyle>
          <a:p>
            <a:pPr lvl="0"/>
            <a:r>
              <a:rPr lang="de-DE"/>
              <a:t>Textseite mit Aufzählung und roter Überschrift </a:t>
            </a:r>
            <a:endParaRPr lang="de-DE" dirty="0"/>
          </a:p>
        </p:txBody>
      </p:sp>
    </p:spTree>
    <p:extLst>
      <p:ext uri="{BB962C8B-B14F-4D97-AF65-F5344CB8AC3E}">
        <p14:creationId xmlns:p14="http://schemas.microsoft.com/office/powerpoint/2010/main" val="138515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spaltig mit Überschrift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8" name="Textplatzhalter 6"/>
          <p:cNvSpPr>
            <a:spLocks noGrp="1"/>
          </p:cNvSpPr>
          <p:nvPr>
            <p:ph type="body" sz="quarter" idx="15" hasCustomPrompt="1"/>
          </p:nvPr>
        </p:nvSpPr>
        <p:spPr>
          <a:xfrm>
            <a:off x="756000" y="1277516"/>
            <a:ext cx="3672841" cy="753042"/>
          </a:xfrm>
          <a:prstGeom prst="rect">
            <a:avLst/>
          </a:prstGeom>
        </p:spPr>
        <p:txBody>
          <a:bodyPr lIns="0">
            <a:noAutofit/>
          </a:bodyPr>
          <a:lstStyle>
            <a:lvl1pPr marL="0" indent="0">
              <a:lnSpc>
                <a:spcPct val="100000"/>
              </a:lnSpc>
              <a:spcBef>
                <a:spcPts val="0"/>
              </a:spcBef>
              <a:buFontTx/>
              <a:buNone/>
              <a:defRPr lang="de-DE" sz="1600" b="1" kern="1200" baseline="0" dirty="0">
                <a:solidFill>
                  <a:schemeClr val="tx1"/>
                </a:solidFill>
                <a:latin typeface="+mn-lt"/>
                <a:ea typeface="+mn-ea"/>
                <a:cs typeface="+mn-cs"/>
              </a:defRPr>
            </a:lvl1pPr>
          </a:lstStyle>
          <a:p>
            <a:pPr lvl="0"/>
            <a:r>
              <a:rPr lang="de-DE"/>
              <a:t>Spaltenüberschrift</a:t>
            </a:r>
            <a:endParaRPr lang="de-DE" dirty="0"/>
          </a:p>
        </p:txBody>
      </p:sp>
      <p:sp>
        <p:nvSpPr>
          <p:cNvPr id="9" name="Textplatzhalter 6"/>
          <p:cNvSpPr>
            <a:spLocks noGrp="1"/>
          </p:cNvSpPr>
          <p:nvPr>
            <p:ph type="body" sz="quarter" idx="17" hasCustomPrompt="1"/>
          </p:nvPr>
        </p:nvSpPr>
        <p:spPr>
          <a:xfrm>
            <a:off x="4759200" y="1268413"/>
            <a:ext cx="3772863" cy="761798"/>
          </a:xfrm>
          <a:prstGeom prst="rect">
            <a:avLst/>
          </a:prstGeom>
        </p:spPr>
        <p:txBody>
          <a:bodyPr lIns="0">
            <a:noAutofit/>
          </a:bodyPr>
          <a:lstStyle>
            <a:lvl1pPr marL="0" indent="0">
              <a:lnSpc>
                <a:spcPct val="100000"/>
              </a:lnSpc>
              <a:spcBef>
                <a:spcPts val="0"/>
              </a:spcBef>
              <a:buFontTx/>
              <a:buNone/>
              <a:defRPr lang="de-DE" sz="1600" b="1" kern="1200" baseline="0" dirty="0">
                <a:solidFill>
                  <a:schemeClr val="tx1"/>
                </a:solidFill>
                <a:latin typeface="+mn-lt"/>
                <a:ea typeface="+mn-ea"/>
                <a:cs typeface="+mn-cs"/>
              </a:defRPr>
            </a:lvl1pPr>
          </a:lstStyle>
          <a:p>
            <a:pPr lvl="0"/>
            <a:r>
              <a:rPr lang="de-DE"/>
              <a:t>Spaltenüberschrift</a:t>
            </a:r>
            <a:endParaRPr lang="de-DE" dirty="0"/>
          </a:p>
          <a:p>
            <a:pPr lvl="0"/>
            <a:r>
              <a:rPr lang="de-DE" dirty="0"/>
              <a:t>Auch zweizeilig</a:t>
            </a:r>
          </a:p>
        </p:txBody>
      </p:sp>
      <p:sp>
        <p:nvSpPr>
          <p:cNvPr id="10" name="Textplatzhalter 5"/>
          <p:cNvSpPr>
            <a:spLocks noGrp="1"/>
          </p:cNvSpPr>
          <p:nvPr>
            <p:ph type="body" sz="quarter" idx="18" hasCustomPrompt="1"/>
          </p:nvPr>
        </p:nvSpPr>
        <p:spPr>
          <a:xfrm flipH="1">
            <a:off x="755999" y="2149200"/>
            <a:ext cx="3635979" cy="3419636"/>
          </a:xfrm>
        </p:spPr>
        <p:txBody>
          <a:bodyPr>
            <a:noAutofit/>
          </a:bodyPr>
          <a:lstStyle>
            <a:lvl1pPr marL="357188" marR="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sz="1600" baseline="0"/>
            </a:lvl1pPr>
          </a:lstStyle>
          <a:p>
            <a:pPr lvl="0"/>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lvl="0"/>
            <a:endParaRPr lang="de-DE"/>
          </a:p>
        </p:txBody>
      </p:sp>
      <p:sp>
        <p:nvSpPr>
          <p:cNvPr id="11" name="Textplatzhalter 5"/>
          <p:cNvSpPr>
            <a:spLocks noGrp="1"/>
          </p:cNvSpPr>
          <p:nvPr>
            <p:ph type="body" sz="quarter" idx="19" hasCustomPrompt="1"/>
          </p:nvPr>
        </p:nvSpPr>
        <p:spPr>
          <a:xfrm flipH="1">
            <a:off x="4759950" y="2133600"/>
            <a:ext cx="3672841" cy="3419636"/>
          </a:xfrm>
        </p:spPr>
        <p:txBody>
          <a:bodyPr>
            <a:noAutofit/>
          </a:bodyPr>
          <a:lstStyle>
            <a:lvl1pPr marL="357188" marR="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sz="1600" baseline="0"/>
            </a:lvl1pPr>
          </a:lstStyle>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endParaRPr lang="de-DE"/>
          </a:p>
        </p:txBody>
      </p:sp>
    </p:spTree>
    <p:extLst>
      <p:ext uri="{BB962C8B-B14F-4D97-AF65-F5344CB8AC3E}">
        <p14:creationId xmlns:p14="http://schemas.microsoft.com/office/powerpoint/2010/main" val="32800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767"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3-spaltig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3-spaltiger Text mit Überschrift</a:t>
            </a:r>
            <a:endParaRPr lang="de-DE" dirty="0"/>
          </a:p>
        </p:txBody>
      </p:sp>
      <p:sp>
        <p:nvSpPr>
          <p:cNvPr id="6" name="Textplatzhalter 5"/>
          <p:cNvSpPr>
            <a:spLocks noGrp="1"/>
          </p:cNvSpPr>
          <p:nvPr>
            <p:ph type="body" sz="quarter" idx="15" hasCustomPrompt="1"/>
          </p:nvPr>
        </p:nvSpPr>
        <p:spPr>
          <a:xfrm>
            <a:off x="755650" y="2149200"/>
            <a:ext cx="7777163" cy="3296024"/>
          </a:xfrm>
        </p:spPr>
        <p:txBody>
          <a:bodyPr numCol="3" spcCol="180000">
            <a:noAutofit/>
          </a:bodyPr>
          <a:lstStyle>
            <a:lvl1pPr marL="0" marR="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sz="1400" baseline="0"/>
            </a:lvl1pPr>
          </a:lstStyle>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 </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lvl="0"/>
            <a:endParaRPr lang="de-DE"/>
          </a:p>
        </p:txBody>
      </p:sp>
    </p:spTree>
    <p:extLst>
      <p:ext uri="{BB962C8B-B14F-4D97-AF65-F5344CB8AC3E}">
        <p14:creationId xmlns:p14="http://schemas.microsoft.com/office/powerpoint/2010/main" val="217653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rechts und Text - 2 Spalten ">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B2D2253-2F85-404A-85AF-A094A6F488C8}" type="slidenum">
              <a:rPr lang="de-DE" smtClean="0"/>
              <a:t>‹Nr.›</a:t>
            </a:fld>
            <a:endParaRPr lang="de-DE"/>
          </a:p>
        </p:txBody>
      </p:sp>
      <p:sp>
        <p:nvSpPr>
          <p:cNvPr id="10" name="Bildplatzhalter 9"/>
          <p:cNvSpPr>
            <a:spLocks noGrp="1"/>
          </p:cNvSpPr>
          <p:nvPr>
            <p:ph type="pic" sz="quarter" idx="13" hasCustomPrompt="1"/>
          </p:nvPr>
        </p:nvSpPr>
        <p:spPr>
          <a:xfrm>
            <a:off x="5292454" y="2149200"/>
            <a:ext cx="3240359" cy="416012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800"/>
            </a:lvl1pPr>
          </a:lstStyle>
          <a:p>
            <a:pPr marL="0" marR="0" lvl="0" indent="0" algn="l" defTabSz="914400" rtl="0" eaLnBrk="1" fontAlgn="auto" latinLnBrk="0" hangingPunct="1">
              <a:lnSpc>
                <a:spcPct val="90000"/>
              </a:lnSpc>
              <a:spcBef>
                <a:spcPts val="1000"/>
              </a:spcBef>
              <a:spcAft>
                <a:spcPts val="0"/>
              </a:spcAft>
              <a:buClr>
                <a:srgbClr val="FF0000"/>
              </a:buClr>
              <a:buSzTx/>
              <a:buFontTx/>
              <a:buNone/>
              <a:tabLst/>
              <a:defRPr/>
            </a:pPr>
            <a:r>
              <a:rPr lang="de-DE"/>
              <a:t>Bild einfügen? Auf das Symbol in</a:t>
            </a:r>
            <a:r>
              <a:rPr lang="de-DE" baseline="0"/>
              <a:t> der Mitte </a:t>
            </a:r>
            <a:r>
              <a:rPr lang="de-DE"/>
              <a:t>klicken!</a:t>
            </a:r>
            <a:endParaRPr lang="en-US"/>
          </a:p>
          <a:p>
            <a:endParaRPr lang="de-DE"/>
          </a:p>
        </p:txBody>
      </p:sp>
      <p:sp>
        <p:nvSpPr>
          <p:cNvPr id="8" name="Textplatzhalter 6"/>
          <p:cNvSpPr>
            <a:spLocks noGrp="1"/>
          </p:cNvSpPr>
          <p:nvPr>
            <p:ph type="body" sz="quarter" idx="15" hasCustomPrompt="1"/>
          </p:nvPr>
        </p:nvSpPr>
        <p:spPr>
          <a:xfrm>
            <a:off x="756000" y="1268413"/>
            <a:ext cx="7813301" cy="576262"/>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Aufzählung mit Foto rechts – Überschrift hier </a:t>
            </a:r>
            <a:endParaRPr lang="de-DE" dirty="0"/>
          </a:p>
        </p:txBody>
      </p:sp>
      <p:sp>
        <p:nvSpPr>
          <p:cNvPr id="2" name="Titel 1"/>
          <p:cNvSpPr>
            <a:spLocks noGrp="1"/>
          </p:cNvSpPr>
          <p:nvPr>
            <p:ph type="title" hasCustomPrompt="1"/>
          </p:nvPr>
        </p:nvSpPr>
        <p:spPr/>
        <p:txBody>
          <a:bodyPr/>
          <a:lstStyle>
            <a:lvl1pPr>
              <a:defRPr/>
            </a:lvl1pPr>
          </a:lstStyle>
          <a:p>
            <a:r>
              <a:rPr lang="de-DE"/>
              <a:t>Kapitel, Stichzeile oder 1-zeiliger Seitentitel</a:t>
            </a:r>
            <a:endParaRPr lang="de-DE" dirty="0"/>
          </a:p>
        </p:txBody>
      </p:sp>
      <p:sp>
        <p:nvSpPr>
          <p:cNvPr id="12" name="Textplatzhalter 2"/>
          <p:cNvSpPr>
            <a:spLocks noGrp="1"/>
          </p:cNvSpPr>
          <p:nvPr>
            <p:ph idx="1" hasCustomPrompt="1"/>
          </p:nvPr>
        </p:nvSpPr>
        <p:spPr>
          <a:xfrm>
            <a:off x="756000" y="2149200"/>
            <a:ext cx="4176787" cy="4176464"/>
          </a:xfrm>
          <a:prstGeom prst="rect">
            <a:avLst/>
          </a:prstGeom>
        </p:spPr>
        <p:txBody>
          <a:bodyPr vert="horz" lIns="0" tIns="0" rIns="91440" bIns="45720" rtlCol="0">
            <a:normAutofit/>
          </a:bodyPr>
          <a:lstStyle>
            <a:lvl1pPr>
              <a:lnSpc>
                <a:spcPct val="100000"/>
              </a:lnSpc>
              <a:defRPr/>
            </a:lvl1pPr>
            <a:lvl2pPr>
              <a:lnSpc>
                <a:spcPct val="100000"/>
              </a:lnSpc>
              <a:defRPr/>
            </a:lvl2pPr>
          </a:lstStyle>
          <a:p>
            <a:pPr lvl="0"/>
            <a:r>
              <a:rPr lang="de-DE"/>
              <a:t>Erste Ebene </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62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links und 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B2D2253-2F85-404A-85AF-A094A6F488C8}" type="slidenum">
              <a:rPr lang="de-DE" smtClean="0"/>
              <a:t>‹Nr.›</a:t>
            </a:fld>
            <a:endParaRPr lang="de-DE"/>
          </a:p>
        </p:txBody>
      </p:sp>
      <p:sp>
        <p:nvSpPr>
          <p:cNvPr id="10" name="Bildplatzhalter 9"/>
          <p:cNvSpPr>
            <a:spLocks noGrp="1"/>
          </p:cNvSpPr>
          <p:nvPr>
            <p:ph type="pic" sz="quarter" idx="13" hasCustomPrompt="1"/>
          </p:nvPr>
        </p:nvSpPr>
        <p:spPr>
          <a:xfrm>
            <a:off x="756000" y="2149200"/>
            <a:ext cx="3059916" cy="400529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800" baseline="0"/>
            </a:lvl1pPr>
          </a:lstStyle>
          <a:p>
            <a:pPr marL="0" marR="0" lvl="0" indent="0" algn="l" defTabSz="914400" rtl="0" eaLnBrk="1" fontAlgn="auto" latinLnBrk="0" hangingPunct="1">
              <a:lnSpc>
                <a:spcPct val="90000"/>
              </a:lnSpc>
              <a:spcBef>
                <a:spcPts val="1000"/>
              </a:spcBef>
              <a:spcAft>
                <a:spcPts val="0"/>
              </a:spcAft>
              <a:buClr>
                <a:srgbClr val="FF0000"/>
              </a:buClr>
              <a:buSzTx/>
              <a:buFontTx/>
              <a:buNone/>
              <a:tabLst/>
              <a:defRPr/>
            </a:pPr>
            <a:r>
              <a:rPr kumimoji="0" lang="de-DE" sz="1800" b="0" i="0" u="none" strike="noStrike" kern="1200" cap="none" spc="0" normalizeH="0" baseline="0" noProof="0">
                <a:ln>
                  <a:noFill/>
                </a:ln>
                <a:solidFill>
                  <a:srgbClr val="000000"/>
                </a:solidFill>
                <a:effectLst/>
                <a:uLnTx/>
                <a:uFillTx/>
                <a:latin typeface="+mn-lt"/>
                <a:ea typeface="+mn-ea"/>
                <a:cs typeface="+mn-cs"/>
              </a:rPr>
              <a:t>Bild einfügen? Auf das Symbol in der Mitte klicken!</a:t>
            </a:r>
            <a:endParaRPr kumimoji="0" lang="en-US" sz="1800" b="0" i="0" u="none" strike="noStrike" kern="1200" cap="none" spc="0" normalizeH="0" baseline="0" noProof="0">
              <a:ln>
                <a:noFill/>
              </a:ln>
              <a:solidFill>
                <a:srgbClr val="000000"/>
              </a:solidFill>
              <a:effectLst/>
              <a:uLnTx/>
              <a:uFillTx/>
              <a:latin typeface="+mn-lt"/>
              <a:ea typeface="+mn-ea"/>
              <a:cs typeface="+mn-cs"/>
            </a:endParaRPr>
          </a:p>
          <a:p>
            <a:endParaRPr lang="de-DE"/>
          </a:p>
        </p:txBody>
      </p:sp>
      <p:sp>
        <p:nvSpPr>
          <p:cNvPr id="8" name="Textplatzhalter 6"/>
          <p:cNvSpPr>
            <a:spLocks noGrp="1"/>
          </p:cNvSpPr>
          <p:nvPr>
            <p:ph type="body" sz="quarter" idx="15" hasCustomPrompt="1"/>
          </p:nvPr>
        </p:nvSpPr>
        <p:spPr>
          <a:xfrm>
            <a:off x="756000" y="1268413"/>
            <a:ext cx="7813301" cy="576262"/>
          </a:xfrm>
          <a:prstGeom prst="rect">
            <a:avLst/>
          </a:prstGeom>
        </p:spPr>
        <p:txBody>
          <a:bodyPr lIns="0">
            <a:noAutofit/>
          </a:bodyPr>
          <a:lstStyle>
            <a:lvl1pPr marL="0" indent="0">
              <a:lnSpc>
                <a:spcPct val="100000"/>
              </a:lnSpc>
              <a:spcBef>
                <a:spcPts val="0"/>
              </a:spcBef>
              <a:buFontTx/>
              <a:buNone/>
              <a:defRPr sz="1800" b="1"/>
            </a:lvl1pPr>
          </a:lstStyle>
          <a:p>
            <a:pPr lvl="0"/>
            <a:r>
              <a:rPr lang="de-DE"/>
              <a:t>Aufzählung mit Foto links – Überschrift hier</a:t>
            </a:r>
          </a:p>
        </p:txBody>
      </p:sp>
      <p:sp>
        <p:nvSpPr>
          <p:cNvPr id="12" name="Titel 1"/>
          <p:cNvSpPr>
            <a:spLocks noGrp="1"/>
          </p:cNvSpPr>
          <p:nvPr>
            <p:ph type="title" hasCustomPrompt="1"/>
          </p:nvPr>
        </p:nvSpPr>
        <p:spPr>
          <a:xfrm>
            <a:off x="431540" y="122400"/>
            <a:ext cx="6697178" cy="468313"/>
          </a:xfrm>
        </p:spPr>
        <p:txBody>
          <a:bodyPr/>
          <a:lstStyle>
            <a:lvl1pPr>
              <a:defRPr baseline="0"/>
            </a:lvl1pPr>
          </a:lstStyle>
          <a:p>
            <a:r>
              <a:rPr lang="de-DE" dirty="0"/>
              <a:t>Kapitel, Stichzeile oder 1-zeiliger Seitentitel</a:t>
            </a:r>
          </a:p>
        </p:txBody>
      </p:sp>
      <p:sp>
        <p:nvSpPr>
          <p:cNvPr id="13" name="Textplatzhalter 2"/>
          <p:cNvSpPr>
            <a:spLocks noGrp="1"/>
          </p:cNvSpPr>
          <p:nvPr>
            <p:ph idx="1" hasCustomPrompt="1"/>
          </p:nvPr>
        </p:nvSpPr>
        <p:spPr>
          <a:xfrm>
            <a:off x="4175956" y="2132856"/>
            <a:ext cx="4355726" cy="4006036"/>
          </a:xfrm>
          <a:prstGeom prst="rect">
            <a:avLst/>
          </a:prstGeom>
        </p:spPr>
        <p:txBody>
          <a:bodyPr vert="horz" lIns="0" tIns="0" rIns="91440" bIns="45720" rtlCol="0">
            <a:normAutofit/>
          </a:bodyPr>
          <a:lstStyle>
            <a:lvl1pPr>
              <a:lnSpc>
                <a:spcPct val="100000"/>
              </a:lnSpc>
              <a:defRPr/>
            </a:lvl1pPr>
            <a:lvl2pPr>
              <a:lnSpc>
                <a:spcPct val="100000"/>
              </a:lnSpc>
              <a:defRPr/>
            </a:lvl2pPr>
          </a:lstStyle>
          <a:p>
            <a:pPr lvl="0"/>
            <a:r>
              <a:rPr lang="de-DE"/>
              <a:t>Erste Ebene </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327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63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8323"/>
            <a:ext cx="9144000" cy="1085850"/>
          </a:xfrm>
          <a:prstGeom prst="rect">
            <a:avLst/>
          </a:prstGeom>
        </p:spPr>
      </p:pic>
      <p:sp>
        <p:nvSpPr>
          <p:cNvPr id="6" name="Slide Number Placeholder 5"/>
          <p:cNvSpPr>
            <a:spLocks noGrp="1"/>
          </p:cNvSpPr>
          <p:nvPr>
            <p:ph type="sldNum" sz="quarter" idx="4"/>
          </p:nvPr>
        </p:nvSpPr>
        <p:spPr>
          <a:xfrm>
            <a:off x="8357592" y="6309320"/>
            <a:ext cx="534888" cy="441802"/>
          </a:xfrm>
          <a:prstGeom prst="rect">
            <a:avLst/>
          </a:prstGeom>
        </p:spPr>
        <p:txBody>
          <a:bodyPr vert="horz" lIns="91440" tIns="45720" rIns="91440" bIns="45720" rtlCol="0" anchor="ctr"/>
          <a:lstStyle>
            <a:lvl1pPr algn="r">
              <a:defRPr sz="1000">
                <a:solidFill>
                  <a:schemeClr val="tx1">
                    <a:tint val="75000"/>
                  </a:schemeClr>
                </a:solidFill>
              </a:defRPr>
            </a:lvl1pPr>
          </a:lstStyle>
          <a:p>
            <a:fld id="{9B2D2253-2F85-404A-85AF-A094A6F488C8}" type="slidenum">
              <a:rPr lang="de-DE" smtClean="0"/>
              <a:pPr/>
              <a:t>‹Nr.›</a:t>
            </a:fld>
            <a:endParaRPr lang="de-DE"/>
          </a:p>
        </p:txBody>
      </p:sp>
      <p:sp>
        <p:nvSpPr>
          <p:cNvPr id="2" name="Title Placeholder 1"/>
          <p:cNvSpPr>
            <a:spLocks noGrp="1"/>
          </p:cNvSpPr>
          <p:nvPr>
            <p:ph type="title"/>
          </p:nvPr>
        </p:nvSpPr>
        <p:spPr>
          <a:xfrm>
            <a:off x="431540" y="122400"/>
            <a:ext cx="6697178" cy="468313"/>
          </a:xfrm>
          <a:prstGeom prst="rect">
            <a:avLst/>
          </a:prstGeom>
        </p:spPr>
        <p:txBody>
          <a:bodyPr vert="horz" lIns="0" tIns="93600" rIns="91440" bIns="0" rtlCol="0" anchor="ctr" anchorCtr="0">
            <a:noAutofit/>
          </a:bodyPr>
          <a:lstStyle/>
          <a:p>
            <a:r>
              <a:rPr lang="en-US" dirty="0"/>
              <a:t>Master FB </a:t>
            </a:r>
            <a:r>
              <a:rPr lang="en-US" dirty="0" err="1"/>
              <a:t>Zielgruppen</a:t>
            </a:r>
            <a:r>
              <a:rPr lang="en-US" dirty="0"/>
              <a:t> und </a:t>
            </a:r>
            <a:r>
              <a:rPr lang="en-US" dirty="0" err="1"/>
              <a:t>Gleichstellung</a:t>
            </a:r>
            <a:endParaRPr lang="en-US" dirty="0"/>
          </a:p>
        </p:txBody>
      </p:sp>
      <p:sp>
        <p:nvSpPr>
          <p:cNvPr id="3" name="Textplatzhalter 2"/>
          <p:cNvSpPr>
            <a:spLocks noGrp="1"/>
          </p:cNvSpPr>
          <p:nvPr>
            <p:ph type="body" idx="1"/>
          </p:nvPr>
        </p:nvSpPr>
        <p:spPr>
          <a:xfrm>
            <a:off x="755576" y="2149441"/>
            <a:ext cx="7794477" cy="3896906"/>
          </a:xfrm>
          <a:prstGeom prst="rect">
            <a:avLst/>
          </a:prstGeom>
        </p:spPr>
        <p:txBody>
          <a:bodyPr vert="horz" lIns="0" tIns="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53342602"/>
      </p:ext>
    </p:extLst>
  </p:cSld>
  <p:clrMap bg1="lt1" tx1="dk1" bg2="lt2" tx2="dk2" accent1="accent1" accent2="accent2" accent3="accent3" accent4="accent4" accent5="accent5" accent6="accent6" hlink="hlink" folHlink="folHlink"/>
  <p:sldLayoutIdLst>
    <p:sldLayoutId id="2147483693" r:id="rId1"/>
    <p:sldLayoutId id="2147483666" r:id="rId2"/>
    <p:sldLayoutId id="2147483708" r:id="rId3"/>
    <p:sldLayoutId id="2147483719" r:id="rId4"/>
    <p:sldLayoutId id="2147483716" r:id="rId5"/>
    <p:sldLayoutId id="2147483710" r:id="rId6"/>
    <p:sldLayoutId id="2147483713" r:id="rId7"/>
    <p:sldLayoutId id="2147483676" r:id="rId8"/>
    <p:sldLayoutId id="2147483675" r:id="rId9"/>
    <p:sldLayoutId id="2147483688" r:id="rId10"/>
    <p:sldLayoutId id="2147483689" r:id="rId11"/>
    <p:sldLayoutId id="2147483691" r:id="rId12"/>
    <p:sldLayoutId id="2147483711" r:id="rId13"/>
    <p:sldLayoutId id="2147483697" r:id="rId14"/>
    <p:sldLayoutId id="2147483695" r:id="rId15"/>
    <p:sldLayoutId id="2147483718" r:id="rId16"/>
    <p:sldLayoutId id="2147483715" r:id="rId17"/>
    <p:sldLayoutId id="2147483669" r:id="rId18"/>
    <p:sldLayoutId id="2147483720" r:id="rId19"/>
    <p:sldLayoutId id="2147483721" r:id="rId20"/>
    <p:sldLayoutId id="2147483722" r:id="rId21"/>
    <p:sldLayoutId id="2147483723"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defTabSz="914400" rtl="0" eaLnBrk="1" latinLnBrk="0" hangingPunct="1">
        <a:lnSpc>
          <a:spcPct val="90000"/>
        </a:lnSpc>
        <a:spcBef>
          <a:spcPct val="0"/>
        </a:spcBef>
        <a:buNone/>
        <a:defRPr sz="2000" b="1" kern="1200">
          <a:solidFill>
            <a:srgbClr val="FF0000"/>
          </a:solidFill>
          <a:latin typeface="+mj-lt"/>
          <a:ea typeface="+mj-ea"/>
          <a:cs typeface="+mj-cs"/>
        </a:defRPr>
      </a:lvl1pPr>
    </p:titleStyle>
    <p:bodyStyle>
      <a:lvl1pPr marL="444500" indent="-444500" algn="l" defTabSz="914400" rtl="0" eaLnBrk="1" latinLnBrk="0" hangingPunct="1">
        <a:lnSpc>
          <a:spcPct val="125000"/>
        </a:lnSpc>
        <a:spcBef>
          <a:spcPts val="1800"/>
        </a:spcBef>
        <a:buClr>
          <a:srgbClr val="FF0000"/>
        </a:buClr>
        <a:buSzPct val="120000"/>
        <a:buFont typeface="Wingdings" panose="05000000000000000000" pitchFamily="2" charset="2"/>
        <a:buChar char="l"/>
        <a:defRPr sz="1800" kern="1200">
          <a:solidFill>
            <a:schemeClr val="tx1"/>
          </a:solidFill>
          <a:latin typeface="+mn-lt"/>
          <a:ea typeface="+mn-ea"/>
          <a:cs typeface="+mn-cs"/>
        </a:defRPr>
      </a:lvl1pPr>
      <a:lvl2pPr marL="892800" indent="-447675" algn="l" defTabSz="914400" rtl="0" eaLnBrk="1" latinLnBrk="0" hangingPunct="1">
        <a:lnSpc>
          <a:spcPct val="125000"/>
        </a:lnSpc>
        <a:spcBef>
          <a:spcPts val="1200"/>
        </a:spcBef>
        <a:buClr>
          <a:srgbClr val="FF0000"/>
        </a:buClr>
        <a:buSzPct val="100000"/>
        <a:buFont typeface="Wingdings" panose="05000000000000000000" pitchFamily="2" charset="2"/>
        <a:buChar char="l"/>
        <a:defRPr sz="1600" kern="1200">
          <a:solidFill>
            <a:schemeClr val="tx1"/>
          </a:solidFill>
          <a:latin typeface="+mn-lt"/>
          <a:ea typeface="+mn-ea"/>
          <a:cs typeface="+mn-cs"/>
        </a:defRPr>
      </a:lvl2pPr>
      <a:lvl3pPr marL="1252538" indent="-358775"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252538" algn="l"/>
        </a:tabLst>
        <a:defRPr sz="1400" b="0" kern="1200">
          <a:solidFill>
            <a:schemeClr val="tx1"/>
          </a:solidFill>
          <a:latin typeface="+mn-lt"/>
          <a:ea typeface="+mn-ea"/>
          <a:cs typeface="+mn-cs"/>
        </a:defRPr>
      </a:lvl3pPr>
      <a:lvl4pPr marL="1614488" indent="-360000"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704975" algn="l"/>
        </a:tabLst>
        <a:defRPr sz="1200" kern="1200">
          <a:solidFill>
            <a:schemeClr val="tx1"/>
          </a:solidFill>
          <a:latin typeface="+mn-lt"/>
          <a:ea typeface="+mn-ea"/>
          <a:cs typeface="+mn-cs"/>
        </a:defRPr>
      </a:lvl4pPr>
      <a:lvl5pPr marL="1879600" indent="-288000" algn="l" defTabSz="914400" rtl="0" eaLnBrk="1" latinLnBrk="0" hangingPunct="1">
        <a:lnSpc>
          <a:spcPct val="125000"/>
        </a:lnSpc>
        <a:spcBef>
          <a:spcPts val="1000"/>
        </a:spcBef>
        <a:buClr>
          <a:srgbClr val="FF0000"/>
        </a:buClr>
        <a:buSzPct val="120000"/>
        <a:buFont typeface="Wingdings" panose="05000000000000000000" pitchFamily="2" charset="2"/>
        <a:buChar char="§"/>
        <a:tabLst>
          <a:tab pos="1879600" algn="l"/>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476" userDrawn="1">
          <p15:clr>
            <a:srgbClr val="F26B43"/>
          </p15:clr>
        </p15:guide>
        <p15:guide id="4" pos="2880">
          <p15:clr>
            <a:srgbClr val="F26B43"/>
          </p15:clr>
        </p15:guide>
        <p15:guide id="5" pos="5375">
          <p15:clr>
            <a:srgbClr val="F26B43"/>
          </p15:clr>
        </p15:guide>
        <p15:guide id="8" pos="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14.jpg"/><Relationship Id="rId7"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customXml" Target="../ink/ink7.xml"/><Relationship Id="rId9" Type="http://schemas.openxmlformats.org/officeDocument/2006/relationships/customXml" Target="../ink/ink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platzhalter 2"/>
          <p:cNvSpPr>
            <a:spLocks noGrp="1"/>
          </p:cNvSpPr>
          <p:nvPr>
            <p:ph type="body" sz="quarter" idx="13"/>
          </p:nvPr>
        </p:nvSpPr>
        <p:spPr>
          <a:xfrm>
            <a:off x="719138" y="2384425"/>
            <a:ext cx="7561262" cy="936625"/>
          </a:xfrm>
        </p:spPr>
        <p:txBody>
          <a:bodyPr/>
          <a:lstStyle/>
          <a:p>
            <a:r>
              <a:rPr lang="de-DE" altLang="de-DE" sz="2800" dirty="0"/>
              <a:t>Die IG Metall und ihre Mitglieder mit Migrationshintergrund – ein gutes Vorbild </a:t>
            </a:r>
          </a:p>
        </p:txBody>
      </p:sp>
      <p:sp>
        <p:nvSpPr>
          <p:cNvPr id="5" name="Textplatzhalter 4"/>
          <p:cNvSpPr>
            <a:spLocks noGrp="1"/>
          </p:cNvSpPr>
          <p:nvPr>
            <p:ph type="body" sz="quarter" idx="10"/>
          </p:nvPr>
        </p:nvSpPr>
        <p:spPr>
          <a:xfrm>
            <a:off x="719138" y="4652963"/>
            <a:ext cx="3708846" cy="1044575"/>
          </a:xfrm>
        </p:spPr>
        <p:txBody>
          <a:bodyPr rtlCol="0">
            <a:normAutofit fontScale="25000" lnSpcReduction="20000"/>
          </a:bodyPr>
          <a:lstStyle/>
          <a:p>
            <a:pPr fontAlgn="auto">
              <a:spcAft>
                <a:spcPts val="600"/>
              </a:spcAft>
              <a:defRPr/>
            </a:pPr>
            <a:endParaRPr lang="de-DE" dirty="0"/>
          </a:p>
          <a:p>
            <a:pPr fontAlgn="auto">
              <a:spcAft>
                <a:spcPts val="600"/>
              </a:spcAft>
              <a:defRPr/>
            </a:pPr>
            <a:endParaRPr lang="de-DE" sz="7200" dirty="0"/>
          </a:p>
          <a:p>
            <a:pPr fontAlgn="auto">
              <a:spcAft>
                <a:spcPts val="600"/>
              </a:spcAft>
              <a:defRPr/>
            </a:pPr>
            <a:r>
              <a:rPr lang="de-DE" sz="7200" dirty="0"/>
              <a:t>Ergebnisse einer </a:t>
            </a:r>
            <a:br>
              <a:rPr lang="de-DE" sz="7200" dirty="0"/>
            </a:br>
            <a:r>
              <a:rPr lang="de-DE" sz="7200" dirty="0"/>
              <a:t>repräsentativen Befragung </a:t>
            </a:r>
            <a:br>
              <a:rPr lang="de-DE" sz="7200" dirty="0"/>
            </a:br>
            <a:r>
              <a:rPr lang="de-DE" sz="7200" dirty="0"/>
              <a:t>April 2018  </a:t>
            </a:r>
          </a:p>
          <a:p>
            <a:pPr fontAlgn="auto">
              <a:spcAft>
                <a:spcPts val="600"/>
              </a:spcAft>
              <a:defRPr/>
            </a:pPr>
            <a:r>
              <a:rPr lang="de-DE" dirty="0"/>
              <a:t/>
            </a:r>
            <a:br>
              <a:rPr lang="de-DE" dirty="0"/>
            </a:br>
            <a:endParaRPr lang="de-DE" dirty="0"/>
          </a:p>
          <a:p>
            <a:pPr fontAlgn="auto">
              <a:spcAft>
                <a:spcPts val="600"/>
              </a:spcAft>
              <a:defRPr/>
            </a:pPr>
            <a:endParaRPr lang="de-DE" b="0" dirty="0"/>
          </a:p>
        </p:txBody>
      </p:sp>
      <p:sp>
        <p:nvSpPr>
          <p:cNvPr id="4" name="Textplatzhalter 4">
            <a:extLst>
              <a:ext uri="{FF2B5EF4-FFF2-40B4-BE49-F238E27FC236}">
                <a16:creationId xmlns:a16="http://schemas.microsoft.com/office/drawing/2014/main" xmlns="" id="{198EAE1F-5175-4353-A8BE-88EC9232AE94}"/>
              </a:ext>
            </a:extLst>
          </p:cNvPr>
          <p:cNvSpPr txBox="1">
            <a:spLocks/>
          </p:cNvSpPr>
          <p:nvPr/>
        </p:nvSpPr>
        <p:spPr>
          <a:xfrm>
            <a:off x="1975616" y="5198467"/>
            <a:ext cx="2308352" cy="620476"/>
          </a:xfrm>
          <a:prstGeom prst="rect">
            <a:avLst/>
          </a:prstGeom>
        </p:spPr>
        <p:txBody>
          <a:bodyPr vert="horz" lIns="0" tIns="0" rIns="91440" bIns="45720" rtlCol="0" anchor="ctr">
            <a:normAutofit fontScale="25000" lnSpcReduction="20000"/>
          </a:bodyPr>
          <a:lstStyle>
            <a:lvl1pPr marL="0" indent="0" algn="l" defTabSz="914400" rtl="0" eaLnBrk="1" latinLnBrk="0" hangingPunct="1">
              <a:lnSpc>
                <a:spcPct val="120000"/>
              </a:lnSpc>
              <a:spcBef>
                <a:spcPts val="0"/>
              </a:spcBef>
              <a:spcAft>
                <a:spcPts val="2400"/>
              </a:spcAft>
              <a:buClr>
                <a:srgbClr val="FF0000"/>
              </a:buClr>
              <a:buSzPct val="120000"/>
              <a:buFontTx/>
              <a:buNone/>
              <a:defRPr sz="1800" b="1" kern="1200" baseline="0">
                <a:solidFill>
                  <a:schemeClr val="tx1"/>
                </a:solidFill>
                <a:latin typeface="+mn-lt"/>
                <a:ea typeface="+mn-ea"/>
                <a:cs typeface="+mn-cs"/>
              </a:defRPr>
            </a:lvl1pPr>
            <a:lvl2pPr marL="0" indent="0" algn="l" defTabSz="914400" rtl="0" eaLnBrk="1" latinLnBrk="0" hangingPunct="1">
              <a:lnSpc>
                <a:spcPct val="125000"/>
              </a:lnSpc>
              <a:spcBef>
                <a:spcPts val="1200"/>
              </a:spcBef>
              <a:buClr>
                <a:srgbClr val="FF0000"/>
              </a:buClr>
              <a:buSzPct val="100000"/>
              <a:buFontTx/>
              <a:buNone/>
              <a:defRPr sz="1800" b="1" kern="1200">
                <a:solidFill>
                  <a:schemeClr val="tx1"/>
                </a:solidFill>
                <a:latin typeface="+mn-lt"/>
                <a:ea typeface="+mn-ea"/>
                <a:cs typeface="+mn-cs"/>
              </a:defRPr>
            </a:lvl2pPr>
            <a:lvl3pPr marL="0" indent="0" algn="l" defTabSz="914400" rtl="0" eaLnBrk="1" latinLnBrk="0" hangingPunct="1">
              <a:lnSpc>
                <a:spcPct val="125000"/>
              </a:lnSpc>
              <a:spcBef>
                <a:spcPts val="1200"/>
              </a:spcBef>
              <a:buClr>
                <a:srgbClr val="FF0000"/>
              </a:buClr>
              <a:buSzPct val="100000"/>
              <a:buFontTx/>
              <a:buNone/>
              <a:tabLst>
                <a:tab pos="1252538" algn="l"/>
              </a:tabLst>
              <a:defRPr sz="1800" b="1" kern="1200">
                <a:solidFill>
                  <a:schemeClr val="tx1"/>
                </a:solidFill>
                <a:latin typeface="+mn-lt"/>
                <a:ea typeface="+mn-ea"/>
                <a:cs typeface="+mn-cs"/>
              </a:defRPr>
            </a:lvl3pPr>
            <a:lvl4pPr marL="0" indent="0" algn="l" defTabSz="914400" rtl="0" eaLnBrk="1" latinLnBrk="0" hangingPunct="1">
              <a:lnSpc>
                <a:spcPct val="125000"/>
              </a:lnSpc>
              <a:spcBef>
                <a:spcPts val="1200"/>
              </a:spcBef>
              <a:buClr>
                <a:srgbClr val="FF0000"/>
              </a:buClr>
              <a:buSzPct val="100000"/>
              <a:buFontTx/>
              <a:buNone/>
              <a:tabLst>
                <a:tab pos="1704975" algn="l"/>
              </a:tabLst>
              <a:defRPr sz="1800" b="1" kern="1200">
                <a:solidFill>
                  <a:schemeClr val="tx1"/>
                </a:solidFill>
                <a:latin typeface="+mn-lt"/>
                <a:ea typeface="+mn-ea"/>
                <a:cs typeface="+mn-cs"/>
              </a:defRPr>
            </a:lvl4pPr>
            <a:lvl5pPr marL="0" indent="0" algn="l" defTabSz="914400" rtl="0" eaLnBrk="1" latinLnBrk="0" hangingPunct="1">
              <a:lnSpc>
                <a:spcPct val="125000"/>
              </a:lnSpc>
              <a:spcBef>
                <a:spcPts val="1000"/>
              </a:spcBef>
              <a:buClr>
                <a:srgbClr val="FF0000"/>
              </a:buClr>
              <a:buSzPct val="120000"/>
              <a:buFontTx/>
              <a:buNone/>
              <a:tabLst>
                <a:tab pos="1879600" algn="l"/>
              </a:tabLst>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de-DE" sz="7200" dirty="0">
                <a:solidFill>
                  <a:srgbClr val="FF0000"/>
                </a:solidFill>
              </a:rPr>
              <a:t>Aktualisierte Zahlen</a:t>
            </a:r>
            <a:endParaRPr lang="de-DE" b="0" dirty="0"/>
          </a:p>
        </p:txBody>
      </p:sp>
    </p:spTree>
    <p:extLst>
      <p:ext uri="{BB962C8B-B14F-4D97-AF65-F5344CB8AC3E}">
        <p14:creationId xmlns:p14="http://schemas.microsoft.com/office/powerpoint/2010/main" val="171467429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a:xfrm>
            <a:off x="756000" y="1346400"/>
            <a:ext cx="7813301" cy="576262"/>
          </a:xfrm>
        </p:spPr>
        <p:txBody>
          <a:bodyPr>
            <a:normAutofit fontScale="92500" lnSpcReduction="10000"/>
          </a:bodyPr>
          <a:lstStyle/>
          <a:p>
            <a:pPr fontAlgn="auto">
              <a:lnSpc>
                <a:spcPct val="110000"/>
              </a:lnSpc>
              <a:spcAft>
                <a:spcPts val="0"/>
              </a:spcAft>
              <a:defRPr/>
            </a:pPr>
            <a:r>
              <a:rPr lang="de-DE" dirty="0">
                <a:latin typeface="Segoe UI Semibold" panose="020B0702040204020203" pitchFamily="34" charset="0"/>
                <a:cs typeface="Segoe UI Semibold" panose="020B0702040204020203" pitchFamily="34" charset="0"/>
              </a:rPr>
              <a:t>Knapp zwei Drittel der Mitglieder mit Migrationshintergrund haben einen deutschen Pass </a:t>
            </a:r>
          </a:p>
        </p:txBody>
      </p:sp>
      <p:sp>
        <p:nvSpPr>
          <p:cNvPr id="12" name="Titel 11"/>
          <p:cNvSpPr>
            <a:spLocks noGrp="1"/>
          </p:cNvSpPr>
          <p:nvPr>
            <p:ph type="title"/>
          </p:nvPr>
        </p:nvSpPr>
        <p:spPr/>
        <p:txBody>
          <a:bodyPr/>
          <a:lstStyle/>
          <a:p>
            <a:r>
              <a:rPr lang="de-DE"/>
              <a:t>Staatsbürgerschaft</a:t>
            </a:r>
            <a:endParaRPr lang="de-DE" dirty="0"/>
          </a:p>
        </p:txBody>
      </p:sp>
      <mc:AlternateContent xmlns:mc="http://schemas.openxmlformats.org/markup-compatibility/2006" xmlns:p14="http://schemas.microsoft.com/office/powerpoint/2010/main">
        <mc:Choice Requires="p14">
          <p:contentPart p14:bwMode="auto" r:id="rId3">
            <p14:nvContentPartPr>
              <p14:cNvPr id="95" name="Freihand 94"/>
              <p14:cNvContentPartPr/>
              <p14:nvPr/>
            </p14:nvContentPartPr>
            <p14:xfrm>
              <a:off x="0" y="0"/>
              <a:ext cx="0" cy="0"/>
            </p14:xfrm>
          </p:contentPart>
        </mc:Choice>
        <mc:Fallback xmlns="">
          <p:pic>
            <p:nvPicPr>
              <p:cNvPr id="95" name="Freihand 94"/>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96" name="Freihand 95"/>
              <p14:cNvContentPartPr/>
              <p14:nvPr/>
            </p14:nvContentPartPr>
            <p14:xfrm>
              <a:off x="0" y="0"/>
              <a:ext cx="0" cy="0"/>
            </p14:xfrm>
          </p:contentPart>
        </mc:Choice>
        <mc:Fallback xmlns="">
          <p:pic>
            <p:nvPicPr>
              <p:cNvPr id="96" name="Freihand 95"/>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97" name="Freihand 96"/>
              <p14:cNvContentPartPr/>
              <p14:nvPr/>
            </p14:nvContentPartPr>
            <p14:xfrm>
              <a:off x="0" y="0"/>
              <a:ext cx="0" cy="0"/>
            </p14:xfrm>
          </p:contentPart>
        </mc:Choice>
        <mc:Fallback xmlns="">
          <p:pic>
            <p:nvPicPr>
              <p:cNvPr id="97" name="Freihand 96"/>
              <p:cNvPicPr/>
              <p:nvPr/>
            </p:nvPicPr>
            <p:blipFill/>
            <p:spPr/>
          </p:pic>
        </mc:Fallback>
      </mc:AlternateContent>
      <mc:AlternateContent xmlns:mc="http://schemas.openxmlformats.org/markup-compatibility/2006" xmlns:p14="http://schemas.microsoft.com/office/powerpoint/2010/main">
        <mc:Choice Requires="p14">
          <p:contentPart p14:bwMode="auto" r:id="rId6">
            <p14:nvContentPartPr>
              <p14:cNvPr id="98" name="Freihand 97"/>
              <p14:cNvContentPartPr/>
              <p14:nvPr/>
            </p14:nvContentPartPr>
            <p14:xfrm>
              <a:off x="0" y="0"/>
              <a:ext cx="0" cy="0"/>
            </p14:xfrm>
          </p:contentPart>
        </mc:Choice>
        <mc:Fallback xmlns="">
          <p:pic>
            <p:nvPicPr>
              <p:cNvPr id="98" name="Freihand 97"/>
              <p:cNvPicPr/>
              <p:nvPr/>
            </p:nvPicPr>
            <p:blipFill/>
            <p:spPr/>
          </p:pic>
        </mc:Fallback>
      </mc:AlternateContent>
      <mc:AlternateContent xmlns:mc="http://schemas.openxmlformats.org/markup-compatibility/2006" xmlns:p14="http://schemas.microsoft.com/office/powerpoint/2010/main">
        <mc:Choice Requires="p14">
          <p:contentPart p14:bwMode="auto" r:id="rId7">
            <p14:nvContentPartPr>
              <p14:cNvPr id="109" name="Freihand 108"/>
              <p14:cNvContentPartPr/>
              <p14:nvPr/>
            </p14:nvContentPartPr>
            <p14:xfrm>
              <a:off x="4727168" y="2849691"/>
              <a:ext cx="360" cy="360"/>
            </p14:xfrm>
          </p:contentPart>
        </mc:Choice>
        <mc:Fallback xmlns="">
          <p:pic>
            <p:nvPicPr>
              <p:cNvPr id="109" name="Freihand 108"/>
              <p:cNvPicPr/>
              <p:nvPr/>
            </p:nvPicPr>
            <p:blipFill/>
            <p:spPr/>
          </p:pic>
        </mc:Fallback>
      </mc:AlternateContent>
      <mc:AlternateContent xmlns:mc="http://schemas.openxmlformats.org/markup-compatibility/2006" xmlns:p14="http://schemas.microsoft.com/office/powerpoint/2010/main">
        <mc:Choice Requires="p14">
          <p:contentPart p14:bwMode="auto" r:id="rId8">
            <p14:nvContentPartPr>
              <p14:cNvPr id="110" name="Freihand 109"/>
              <p14:cNvContentPartPr/>
              <p14:nvPr/>
            </p14:nvContentPartPr>
            <p14:xfrm>
              <a:off x="8423648" y="2869131"/>
              <a:ext cx="0" cy="360"/>
            </p14:xfrm>
          </p:contentPart>
        </mc:Choice>
        <mc:Fallback xmlns="">
          <p:pic>
            <p:nvPicPr>
              <p:cNvPr id="110" name="Freihand 109"/>
              <p:cNvPicPr/>
              <p:nvPr/>
            </p:nvPicPr>
            <p:blipFill/>
            <p:spPr/>
          </p:pic>
        </mc:Fallback>
      </mc:AlternateContent>
      <p:pic>
        <p:nvPicPr>
          <p:cNvPr id="21" name="Picture 1">
            <a:extLst>
              <a:ext uri="{FF2B5EF4-FFF2-40B4-BE49-F238E27FC236}">
                <a16:creationId xmlns:a16="http://schemas.microsoft.com/office/drawing/2014/main" xmlns="" id="{F9AAFBFE-5E08-40E3-A2A4-D8CD8C75380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000" y="2060848"/>
            <a:ext cx="4830763" cy="432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 Box 2">
            <a:extLst>
              <a:ext uri="{FF2B5EF4-FFF2-40B4-BE49-F238E27FC236}">
                <a16:creationId xmlns:a16="http://schemas.microsoft.com/office/drawing/2014/main" xmlns="" id="{62631CFA-87CD-4975-93F2-E40787695746}"/>
              </a:ext>
            </a:extLst>
          </p:cNvPr>
          <p:cNvSpPr txBox="1">
            <a:spLocks noChangeArrowheads="1"/>
          </p:cNvSpPr>
          <p:nvPr/>
        </p:nvSpPr>
        <p:spPr bwMode="auto">
          <a:xfrm>
            <a:off x="4572000" y="2564904"/>
            <a:ext cx="3744912" cy="2420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a:lstStyle>
            <a:lvl1pPr marL="352425" indent="-352425">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1pPr>
            <a:lvl2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2pPr>
            <a:lvl3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3pPr>
            <a:lvl4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4pPr>
            <a:lvl5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9pPr>
          </a:lstStyle>
          <a:p>
            <a:pPr eaLnBrk="1" hangingPunct="1">
              <a:spcBef>
                <a:spcPts val="1600"/>
              </a:spcBef>
              <a:buClr>
                <a:srgbClr val="FF0000"/>
              </a:buClr>
              <a:buSzPct val="120000"/>
              <a:buFont typeface="Wingdings" panose="05000000000000000000" pitchFamily="2" charset="2"/>
              <a:buChar char=""/>
            </a:pPr>
            <a:r>
              <a:rPr lang="de-DE" altLang="de-DE" b="1" dirty="0">
                <a:latin typeface="Segoe UI Semibold" panose="020B0702040204020203" pitchFamily="34" charset="0"/>
                <a:cs typeface="Segoe UI Semibold" panose="020B0702040204020203" pitchFamily="34" charset="0"/>
              </a:rPr>
              <a:t>12,9% </a:t>
            </a:r>
            <a:br>
              <a:rPr lang="de-DE" altLang="de-DE" b="1" dirty="0">
                <a:latin typeface="Segoe UI Semibold" panose="020B0702040204020203" pitchFamily="34" charset="0"/>
                <a:cs typeface="Segoe UI Semibold" panose="020B0702040204020203" pitchFamily="34" charset="0"/>
              </a:rPr>
            </a:br>
            <a:r>
              <a:rPr lang="de-DE" altLang="de-DE" dirty="0">
                <a:latin typeface="Segoe UI regular" charset="0"/>
                <a:cs typeface="Segoe UI Semibold" panose="020B0702040204020203" pitchFamily="34" charset="0"/>
              </a:rPr>
              <a:t>haben die deutsche und eine zweite Staatsbürgerschaft</a:t>
            </a:r>
          </a:p>
          <a:p>
            <a:pPr eaLnBrk="1" hangingPunct="1">
              <a:spcBef>
                <a:spcPts val="1600"/>
              </a:spcBef>
              <a:buClr>
                <a:srgbClr val="FF0000"/>
              </a:buClr>
              <a:buSzPct val="120000"/>
              <a:buFont typeface="Wingdings" panose="05000000000000000000" pitchFamily="2" charset="2"/>
              <a:buChar char=""/>
            </a:pPr>
            <a:r>
              <a:rPr lang="de-DE" altLang="de-DE" b="1" dirty="0">
                <a:latin typeface="Segoe UI Semibold" panose="020B0702040204020203" pitchFamily="34" charset="0"/>
                <a:cs typeface="Segoe UI Semibold" panose="020B0702040204020203" pitchFamily="34" charset="0"/>
              </a:rPr>
              <a:t>23,3 % </a:t>
            </a:r>
            <a:br>
              <a:rPr lang="de-DE" altLang="de-DE" b="1" dirty="0">
                <a:latin typeface="Segoe UI Semibold" panose="020B0702040204020203" pitchFamily="34" charset="0"/>
                <a:cs typeface="Segoe UI Semibold" panose="020B0702040204020203" pitchFamily="34" charset="0"/>
              </a:rPr>
            </a:br>
            <a:r>
              <a:rPr lang="de-DE" altLang="de-DE" dirty="0">
                <a:latin typeface="Segoe UI regular" charset="0"/>
                <a:cs typeface="Segoe UI Semibold" panose="020B0702040204020203" pitchFamily="34" charset="0"/>
              </a:rPr>
              <a:t>haben keinen deutschen Pass</a:t>
            </a:r>
          </a:p>
          <a:p>
            <a:pPr marL="355600" eaLnBrk="1" hangingPunct="1">
              <a:spcBef>
                <a:spcPts val="1600"/>
              </a:spcBef>
              <a:buClrTx/>
              <a:buSzPct val="120000"/>
              <a:buFontTx/>
              <a:buNone/>
            </a:pPr>
            <a:endParaRPr lang="de-DE" altLang="de-DE" b="1" dirty="0">
              <a:latin typeface="Segoe UI Semibold" panose="020B0702040204020203" pitchFamily="34" charset="0"/>
              <a:cs typeface="Segoe UI Semibold" panose="020B0702040204020203" pitchFamily="34" charset="0"/>
            </a:endParaRPr>
          </a:p>
          <a:p>
            <a:pPr marL="355600" eaLnBrk="1" hangingPunct="1">
              <a:spcBef>
                <a:spcPts val="1600"/>
              </a:spcBef>
              <a:buClrTx/>
              <a:buSzPct val="120000"/>
              <a:buFontTx/>
              <a:buNone/>
            </a:pPr>
            <a:endParaRPr lang="de-DE" altLang="de-DE" b="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6114457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8C9B55D7-0F97-4E74-850A-8F272F4B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51" y="1988840"/>
            <a:ext cx="4546814" cy="4508500"/>
          </a:xfrm>
          <a:prstGeom prst="rect">
            <a:avLst/>
          </a:prstGeom>
        </p:spPr>
      </p:pic>
      <p:sp>
        <p:nvSpPr>
          <p:cNvPr id="7" name="Textplatzhalter 6"/>
          <p:cNvSpPr>
            <a:spLocks noGrp="1"/>
          </p:cNvSpPr>
          <p:nvPr>
            <p:ph type="body" sz="quarter" idx="14"/>
          </p:nvPr>
        </p:nvSpPr>
        <p:spPr>
          <a:xfrm>
            <a:off x="756000" y="1346400"/>
            <a:ext cx="7813301" cy="576262"/>
          </a:xfrm>
        </p:spPr>
        <p:txBody>
          <a:bodyPr>
            <a:normAutofit fontScale="92500" lnSpcReduction="10000"/>
          </a:bodyPr>
          <a:lstStyle/>
          <a:p>
            <a:pPr fontAlgn="auto">
              <a:lnSpc>
                <a:spcPct val="110000"/>
              </a:lnSpc>
              <a:spcAft>
                <a:spcPts val="0"/>
              </a:spcAft>
              <a:defRPr/>
            </a:pPr>
            <a:r>
              <a:rPr lang="de-DE" dirty="0">
                <a:latin typeface="Segoe UI Semibold" panose="020B0702040204020203" pitchFamily="34" charset="0"/>
                <a:cs typeface="Segoe UI Semibold" panose="020B0702040204020203" pitchFamily="34" charset="0"/>
              </a:rPr>
              <a:t>Vielfältige Identitäten und Selbsteinschätzungen </a:t>
            </a:r>
            <a:br>
              <a:rPr lang="de-DE" dirty="0">
                <a:latin typeface="Segoe UI Semibold" panose="020B0702040204020203" pitchFamily="34" charset="0"/>
                <a:cs typeface="Segoe UI Semibold" panose="020B0702040204020203" pitchFamily="34" charset="0"/>
              </a:rPr>
            </a:br>
            <a:r>
              <a:rPr lang="de-DE" dirty="0">
                <a:latin typeface="Segoe UI Semibold" panose="020B0702040204020203" pitchFamily="34" charset="0"/>
                <a:cs typeface="Segoe UI Semibold" panose="020B0702040204020203" pitchFamily="34" charset="0"/>
              </a:rPr>
              <a:t>der Mitglieder mit Migrationshintergrund</a:t>
            </a:r>
          </a:p>
          <a:p>
            <a:pPr>
              <a:lnSpc>
                <a:spcPct val="110000"/>
              </a:lnSpc>
              <a:spcBef>
                <a:spcPts val="200"/>
              </a:spcBef>
            </a:pPr>
            <a:endParaRPr lang="de-DE" dirty="0"/>
          </a:p>
        </p:txBody>
      </p:sp>
      <p:sp>
        <p:nvSpPr>
          <p:cNvPr id="12" name="Titel 11"/>
          <p:cNvSpPr>
            <a:spLocks noGrp="1"/>
          </p:cNvSpPr>
          <p:nvPr>
            <p:ph type="title"/>
          </p:nvPr>
        </p:nvSpPr>
        <p:spPr/>
        <p:txBody>
          <a:bodyPr/>
          <a:lstStyle/>
          <a:p>
            <a:r>
              <a:rPr lang="de-DE" dirty="0"/>
              <a:t>Staatsbürgerschaft und Identität</a:t>
            </a:r>
          </a:p>
        </p:txBody>
      </p:sp>
      <mc:AlternateContent xmlns:mc="http://schemas.openxmlformats.org/markup-compatibility/2006" xmlns:p14="http://schemas.microsoft.com/office/powerpoint/2010/main">
        <mc:Choice Requires="p14">
          <p:contentPart p14:bwMode="auto" r:id="rId4">
            <p14:nvContentPartPr>
              <p14:cNvPr id="95" name="Freihand 94"/>
              <p14:cNvContentPartPr/>
              <p14:nvPr/>
            </p14:nvContentPartPr>
            <p14:xfrm>
              <a:off x="0" y="0"/>
              <a:ext cx="0" cy="0"/>
            </p14:xfrm>
          </p:contentPart>
        </mc:Choice>
        <mc:Fallback xmlns="">
          <p:pic>
            <p:nvPicPr>
              <p:cNvPr id="95" name="Freihand 94"/>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96" name="Freihand 95"/>
              <p14:cNvContentPartPr/>
              <p14:nvPr/>
            </p14:nvContentPartPr>
            <p14:xfrm>
              <a:off x="0" y="0"/>
              <a:ext cx="0" cy="0"/>
            </p14:xfrm>
          </p:contentPart>
        </mc:Choice>
        <mc:Fallback xmlns="">
          <p:pic>
            <p:nvPicPr>
              <p:cNvPr id="96" name="Freihand 95"/>
              <p:cNvPicPr/>
              <p:nvPr/>
            </p:nvPicPr>
            <p:blipFill/>
            <p:spPr/>
          </p:pic>
        </mc:Fallback>
      </mc:AlternateContent>
      <mc:AlternateContent xmlns:mc="http://schemas.openxmlformats.org/markup-compatibility/2006" xmlns:p14="http://schemas.microsoft.com/office/powerpoint/2010/main">
        <mc:Choice Requires="p14">
          <p:contentPart p14:bwMode="auto" r:id="rId6">
            <p14:nvContentPartPr>
              <p14:cNvPr id="97" name="Freihand 96"/>
              <p14:cNvContentPartPr/>
              <p14:nvPr/>
            </p14:nvContentPartPr>
            <p14:xfrm>
              <a:off x="0" y="0"/>
              <a:ext cx="0" cy="0"/>
            </p14:xfrm>
          </p:contentPart>
        </mc:Choice>
        <mc:Fallback xmlns="">
          <p:pic>
            <p:nvPicPr>
              <p:cNvPr id="97" name="Freihand 96"/>
              <p:cNvPicPr/>
              <p:nvPr/>
            </p:nvPicPr>
            <p:blipFill/>
            <p:spPr/>
          </p:pic>
        </mc:Fallback>
      </mc:AlternateContent>
      <mc:AlternateContent xmlns:mc="http://schemas.openxmlformats.org/markup-compatibility/2006" xmlns:p14="http://schemas.microsoft.com/office/powerpoint/2010/main">
        <mc:Choice Requires="p14">
          <p:contentPart p14:bwMode="auto" r:id="rId7">
            <p14:nvContentPartPr>
              <p14:cNvPr id="98" name="Freihand 97"/>
              <p14:cNvContentPartPr/>
              <p14:nvPr/>
            </p14:nvContentPartPr>
            <p14:xfrm>
              <a:off x="0" y="0"/>
              <a:ext cx="0" cy="0"/>
            </p14:xfrm>
          </p:contentPart>
        </mc:Choice>
        <mc:Fallback xmlns="">
          <p:pic>
            <p:nvPicPr>
              <p:cNvPr id="98" name="Freihand 97"/>
              <p:cNvPicPr/>
              <p:nvPr/>
            </p:nvPicPr>
            <p:blipFill/>
            <p:spPr/>
          </p:pic>
        </mc:Fallback>
      </mc:AlternateContent>
      <mc:AlternateContent xmlns:mc="http://schemas.openxmlformats.org/markup-compatibility/2006" xmlns:p14="http://schemas.microsoft.com/office/powerpoint/2010/main">
        <mc:Choice Requires="p14">
          <p:contentPart p14:bwMode="auto" r:id="rId8">
            <p14:nvContentPartPr>
              <p14:cNvPr id="109" name="Freihand 108"/>
              <p14:cNvContentPartPr/>
              <p14:nvPr/>
            </p14:nvContentPartPr>
            <p14:xfrm>
              <a:off x="4727168" y="2849691"/>
              <a:ext cx="360" cy="360"/>
            </p14:xfrm>
          </p:contentPart>
        </mc:Choice>
        <mc:Fallback xmlns="">
          <p:pic>
            <p:nvPicPr>
              <p:cNvPr id="109" name="Freihand 108"/>
              <p:cNvPicPr/>
              <p:nvPr/>
            </p:nvPicPr>
            <p:blipFill/>
            <p:spPr/>
          </p:pic>
        </mc:Fallback>
      </mc:AlternateContent>
      <mc:AlternateContent xmlns:mc="http://schemas.openxmlformats.org/markup-compatibility/2006" xmlns:p14="http://schemas.microsoft.com/office/powerpoint/2010/main">
        <mc:Choice Requires="p14">
          <p:contentPart p14:bwMode="auto" r:id="rId9">
            <p14:nvContentPartPr>
              <p14:cNvPr id="110" name="Freihand 109"/>
              <p14:cNvContentPartPr/>
              <p14:nvPr/>
            </p14:nvContentPartPr>
            <p14:xfrm>
              <a:off x="8423648" y="2869131"/>
              <a:ext cx="0" cy="360"/>
            </p14:xfrm>
          </p:contentPart>
        </mc:Choice>
        <mc:Fallback xmlns="">
          <p:pic>
            <p:nvPicPr>
              <p:cNvPr id="110" name="Freihand 109"/>
              <p:cNvPicPr/>
              <p:nvPr/>
            </p:nvPicPr>
            <p:blipFill/>
            <p:spPr/>
          </p:pic>
        </mc:Fallback>
      </mc:AlternateContent>
      <p:sp>
        <p:nvSpPr>
          <p:cNvPr id="33" name="Text Box 2">
            <a:extLst>
              <a:ext uri="{FF2B5EF4-FFF2-40B4-BE49-F238E27FC236}">
                <a16:creationId xmlns:a16="http://schemas.microsoft.com/office/drawing/2014/main" xmlns="" id="{3C10ED67-DE8F-43EE-BE56-E050780135D1}"/>
              </a:ext>
            </a:extLst>
          </p:cNvPr>
          <p:cNvSpPr txBox="1">
            <a:spLocks noChangeArrowheads="1"/>
          </p:cNvSpPr>
          <p:nvPr/>
        </p:nvSpPr>
        <p:spPr bwMode="auto">
          <a:xfrm>
            <a:off x="4751388" y="2097088"/>
            <a:ext cx="4068762" cy="287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a:lstStyle>
            <a:lvl1pPr marL="352425" indent="-352425">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1pPr>
            <a:lvl2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2pPr>
            <a:lvl3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3pPr>
            <a:lvl4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4pPr>
            <a:lvl5pPr>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52425" algn="l"/>
                <a:tab pos="800100" algn="l"/>
                <a:tab pos="1249363" algn="l"/>
                <a:tab pos="1698625" algn="l"/>
                <a:tab pos="2147888" algn="l"/>
                <a:tab pos="2597150" algn="l"/>
                <a:tab pos="3046413" algn="l"/>
                <a:tab pos="3495675" algn="l"/>
                <a:tab pos="3944938" algn="l"/>
                <a:tab pos="4394200" algn="l"/>
                <a:tab pos="4843463" algn="l"/>
                <a:tab pos="5292725" algn="l"/>
                <a:tab pos="5741988" algn="l"/>
                <a:tab pos="6191250" algn="l"/>
                <a:tab pos="6640513" algn="l"/>
                <a:tab pos="7089775" algn="l"/>
                <a:tab pos="7539038" algn="l"/>
                <a:tab pos="7988300" algn="l"/>
                <a:tab pos="8437563" algn="l"/>
                <a:tab pos="8886825" algn="l"/>
                <a:tab pos="9336088" algn="l"/>
              </a:tabLst>
              <a:defRPr>
                <a:solidFill>
                  <a:srgbClr val="000000"/>
                </a:solidFill>
                <a:latin typeface="Segoe UI" panose="020B0502040204020203" pitchFamily="34" charset="0"/>
                <a:ea typeface="SimSun" panose="02010600030101010101" pitchFamily="2" charset="-122"/>
              </a:defRPr>
            </a:lvl9pPr>
          </a:lstStyle>
          <a:p>
            <a:pPr eaLnBrk="1" hangingPunct="1">
              <a:spcBef>
                <a:spcPts val="1600"/>
              </a:spcBef>
              <a:buClr>
                <a:srgbClr val="FF0000"/>
              </a:buClr>
              <a:buSzPct val="120000"/>
              <a:buFont typeface="Wingdings" panose="05000000000000000000" pitchFamily="2" charset="2"/>
              <a:buChar char=""/>
            </a:pPr>
            <a:r>
              <a:rPr lang="de-DE" altLang="de-DE" b="1" dirty="0">
                <a:latin typeface="Segoe UI Semibold" panose="020B0702040204020203" pitchFamily="34" charset="0"/>
                <a:cs typeface="Segoe UI Semibold" panose="020B0702040204020203" pitchFamily="34" charset="0"/>
              </a:rPr>
              <a:t>24,9 % </a:t>
            </a:r>
            <a:br>
              <a:rPr lang="de-DE" altLang="de-DE" b="1" dirty="0">
                <a:latin typeface="Segoe UI Semibold" panose="020B0702040204020203" pitchFamily="34" charset="0"/>
                <a:cs typeface="Segoe UI Semibold" panose="020B0702040204020203" pitchFamily="34" charset="0"/>
              </a:rPr>
            </a:br>
            <a:r>
              <a:rPr lang="de-DE" altLang="de-DE" dirty="0">
                <a:latin typeface="Segoe UI regular" charset="0"/>
                <a:cs typeface="Segoe UI Semibold" panose="020B0702040204020203" pitchFamily="34" charset="0"/>
              </a:rPr>
              <a:t>Bindestrich-Nationalität,  </a:t>
            </a:r>
            <a:br>
              <a:rPr lang="de-DE" altLang="de-DE" dirty="0">
                <a:latin typeface="Segoe UI regular" charset="0"/>
                <a:cs typeface="Segoe UI Semibold" panose="020B0702040204020203" pitchFamily="34" charset="0"/>
              </a:rPr>
            </a:br>
            <a:r>
              <a:rPr lang="de-DE" altLang="de-DE" dirty="0">
                <a:latin typeface="Segoe UI regular" charset="0"/>
                <a:cs typeface="Segoe UI Semibold" panose="020B0702040204020203" pitchFamily="34" charset="0"/>
              </a:rPr>
              <a:t>z.B. deutsch-türkisch</a:t>
            </a:r>
          </a:p>
          <a:p>
            <a:pPr eaLnBrk="1" hangingPunct="1">
              <a:spcBef>
                <a:spcPts val="1600"/>
              </a:spcBef>
              <a:buClr>
                <a:srgbClr val="FF0000"/>
              </a:buClr>
              <a:buSzPct val="120000"/>
              <a:buFont typeface="Wingdings" panose="05000000000000000000" pitchFamily="2" charset="2"/>
              <a:buChar char=""/>
            </a:pPr>
            <a:r>
              <a:rPr lang="de-DE" altLang="de-DE" b="1" dirty="0">
                <a:latin typeface="Segoe UI Semibold" panose="020B0702040204020203" pitchFamily="34" charset="0"/>
                <a:cs typeface="Segoe UI Semibold" panose="020B0702040204020203" pitchFamily="34" charset="0"/>
              </a:rPr>
              <a:t>7,1 % </a:t>
            </a:r>
            <a:br>
              <a:rPr lang="de-DE" altLang="de-DE" b="1" dirty="0">
                <a:latin typeface="Segoe UI Semibold" panose="020B0702040204020203" pitchFamily="34" charset="0"/>
                <a:cs typeface="Segoe UI Semibold" panose="020B0702040204020203" pitchFamily="34" charset="0"/>
              </a:rPr>
            </a:br>
            <a:r>
              <a:rPr lang="de-DE" altLang="de-DE" dirty="0">
                <a:latin typeface="Segoe UI regular" charset="0"/>
                <a:cs typeface="Segoe UI Semibold" panose="020B0702040204020203" pitchFamily="34" charset="0"/>
              </a:rPr>
              <a:t>andere Nationalität </a:t>
            </a:r>
          </a:p>
          <a:p>
            <a:pPr eaLnBrk="1" hangingPunct="1">
              <a:spcBef>
                <a:spcPts val="1600"/>
              </a:spcBef>
              <a:buClr>
                <a:srgbClr val="FF0000"/>
              </a:buClr>
              <a:buSzPct val="120000"/>
              <a:buFont typeface="Wingdings" panose="05000000000000000000" pitchFamily="2" charset="2"/>
              <a:buChar char=""/>
            </a:pPr>
            <a:r>
              <a:rPr lang="de-DE" altLang="de-DE" b="1" dirty="0">
                <a:latin typeface="Segoe UI Semibold" panose="020B0702040204020203" pitchFamily="34" charset="0"/>
                <a:cs typeface="Segoe UI Semibold" panose="020B0702040204020203" pitchFamily="34" charset="0"/>
              </a:rPr>
              <a:t>19,3 %</a:t>
            </a:r>
            <a:br>
              <a:rPr lang="de-DE" altLang="de-DE" b="1" dirty="0">
                <a:latin typeface="Segoe UI Semibold" panose="020B0702040204020203" pitchFamily="34" charset="0"/>
                <a:cs typeface="Segoe UI Semibold" panose="020B0702040204020203" pitchFamily="34" charset="0"/>
              </a:rPr>
            </a:br>
            <a:r>
              <a:rPr lang="de-DE" altLang="de-DE" dirty="0">
                <a:latin typeface="Segoe UI regular" charset="0"/>
                <a:cs typeface="Segoe UI Semibold" panose="020B0702040204020203" pitchFamily="34" charset="0"/>
              </a:rPr>
              <a:t>andere Kategorien, z.B. Kosmopolit,  </a:t>
            </a:r>
            <a:br>
              <a:rPr lang="de-DE" altLang="de-DE" dirty="0">
                <a:latin typeface="Segoe UI regular" charset="0"/>
                <a:cs typeface="Segoe UI Semibold" panose="020B0702040204020203" pitchFamily="34" charset="0"/>
              </a:rPr>
            </a:br>
            <a:r>
              <a:rPr lang="de-DE" altLang="de-DE" dirty="0">
                <a:latin typeface="Segoe UI regular" charset="0"/>
                <a:cs typeface="Segoe UI Semibold" panose="020B0702040204020203" pitchFamily="34" charset="0"/>
              </a:rPr>
              <a:t>Mensch, Metaller/in</a:t>
            </a:r>
          </a:p>
          <a:p>
            <a:pPr marL="355600" eaLnBrk="1" hangingPunct="1">
              <a:spcBef>
                <a:spcPts val="1600"/>
              </a:spcBef>
              <a:buClrTx/>
              <a:buSzPct val="120000"/>
              <a:buFontTx/>
              <a:buNone/>
            </a:pPr>
            <a:endParaRPr lang="de-DE" altLang="de-DE" dirty="0">
              <a:latin typeface="Segoe UI regular" charset="0"/>
              <a:cs typeface="Segoe UI Semibold" panose="020B0702040204020203" pitchFamily="34" charset="0"/>
            </a:endParaRPr>
          </a:p>
          <a:p>
            <a:pPr marL="355600" eaLnBrk="1" hangingPunct="1">
              <a:spcBef>
                <a:spcPts val="1600"/>
              </a:spcBef>
              <a:buClrTx/>
              <a:buSzPct val="120000"/>
              <a:buFontTx/>
              <a:buNone/>
            </a:pPr>
            <a:endParaRPr lang="de-DE" altLang="de-DE" dirty="0">
              <a:latin typeface="Segoe UI regular" charset="0"/>
              <a:cs typeface="Segoe UI Semibold" panose="020B0702040204020203" pitchFamily="34" charset="0"/>
            </a:endParaRPr>
          </a:p>
        </p:txBody>
      </p:sp>
    </p:spTree>
    <p:extLst>
      <p:ext uri="{BB962C8B-B14F-4D97-AF65-F5344CB8AC3E}">
        <p14:creationId xmlns:p14="http://schemas.microsoft.com/office/powerpoint/2010/main" val="22309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Das Bildungsniveau der IG Metall Mitglieder </a:t>
            </a:r>
          </a:p>
        </p:txBody>
      </p:sp>
      <p:grpSp>
        <p:nvGrpSpPr>
          <p:cNvPr id="2" name="Gruppieren 1">
            <a:extLst>
              <a:ext uri="{FF2B5EF4-FFF2-40B4-BE49-F238E27FC236}">
                <a16:creationId xmlns:a16="http://schemas.microsoft.com/office/drawing/2014/main" xmlns="" id="{8B3D1E6E-C7C8-4BE2-99B3-A453FF8175B5}"/>
              </a:ext>
            </a:extLst>
          </p:cNvPr>
          <p:cNvGrpSpPr/>
          <p:nvPr/>
        </p:nvGrpSpPr>
        <p:grpSpPr>
          <a:xfrm>
            <a:off x="536255" y="1340768"/>
            <a:ext cx="8316664" cy="4662370"/>
            <a:chOff x="536255" y="1340768"/>
            <a:chExt cx="8316664" cy="4662370"/>
          </a:xfrm>
        </p:grpSpPr>
        <p:pic>
          <p:nvPicPr>
            <p:cNvPr id="3" name="Grafik 2" descr="Ein Bild, das Screenshot enthält.&#10;&#10;Mit sehr hoher Zuverlässigkeit generierte Beschreibung">
              <a:extLst>
                <a:ext uri="{FF2B5EF4-FFF2-40B4-BE49-F238E27FC236}">
                  <a16:creationId xmlns:a16="http://schemas.microsoft.com/office/drawing/2014/main" xmlns="" id="{36AD0BC2-E19A-4ED5-85B9-4F90985DC6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6255" y="3945235"/>
              <a:ext cx="8316664" cy="2057903"/>
            </a:xfrm>
            <a:prstGeom prst="rect">
              <a:avLst/>
            </a:prstGeom>
          </p:spPr>
        </p:pic>
        <p:pic>
          <p:nvPicPr>
            <p:cNvPr id="5" name="Picture 2">
              <a:extLst>
                <a:ext uri="{FF2B5EF4-FFF2-40B4-BE49-F238E27FC236}">
                  <a16:creationId xmlns:a16="http://schemas.microsoft.com/office/drawing/2014/main" xmlns="" id="{417CEF2A-6D58-4BB2-89FB-DAB32C45B7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56000" y="1340768"/>
              <a:ext cx="7877175" cy="24115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 name="Textfeld 6"/>
          <p:cNvSpPr txBox="1"/>
          <p:nvPr/>
        </p:nvSpPr>
        <p:spPr>
          <a:xfrm>
            <a:off x="7668344" y="3871281"/>
            <a:ext cx="1116124" cy="307777"/>
          </a:xfrm>
          <a:prstGeom prst="rect">
            <a:avLst/>
          </a:prstGeom>
          <a:noFill/>
        </p:spPr>
        <p:txBody>
          <a:bodyPr wrap="square" rtlCol="0">
            <a:spAutoFit/>
          </a:bodyPr>
          <a:lstStyle/>
          <a:p>
            <a:r>
              <a:rPr lang="de-DE" sz="1400" dirty="0"/>
              <a:t>in Prozent </a:t>
            </a:r>
          </a:p>
        </p:txBody>
      </p:sp>
    </p:spTree>
    <p:extLst>
      <p:ext uri="{BB962C8B-B14F-4D97-AF65-F5344CB8AC3E}">
        <p14:creationId xmlns:p14="http://schemas.microsoft.com/office/powerpoint/2010/main" val="324635739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p:txBody>
          <a:bodyPr rtlCol="0"/>
          <a:lstStyle/>
          <a:p>
            <a:pPr fontAlgn="auto">
              <a:spcAft>
                <a:spcPts val="0"/>
              </a:spcAft>
              <a:defRPr/>
            </a:pPr>
            <a:endParaRPr lang="de-DE"/>
          </a:p>
          <a:p>
            <a:pPr fontAlgn="auto">
              <a:spcAft>
                <a:spcPts val="0"/>
              </a:spcAft>
              <a:defRPr/>
            </a:pPr>
            <a:endParaRPr lang="de-DE"/>
          </a:p>
          <a:p>
            <a:pPr fontAlgn="auto">
              <a:spcAft>
                <a:spcPts val="0"/>
              </a:spcAft>
              <a:defRPr/>
            </a:pPr>
            <a:endParaRPr lang="de-DE"/>
          </a:p>
          <a:p>
            <a:pPr fontAlgn="auto">
              <a:spcAft>
                <a:spcPts val="0"/>
              </a:spcAft>
              <a:defRPr/>
            </a:pPr>
            <a:endParaRPr lang="de-DE"/>
          </a:p>
        </p:txBody>
      </p:sp>
      <p:sp>
        <p:nvSpPr>
          <p:cNvPr id="8" name="Titel 7"/>
          <p:cNvSpPr>
            <a:spLocks noGrp="1"/>
          </p:cNvSpPr>
          <p:nvPr>
            <p:ph type="title"/>
          </p:nvPr>
        </p:nvSpPr>
        <p:spPr/>
        <p:txBody>
          <a:bodyPr/>
          <a:lstStyle/>
          <a:p>
            <a:r>
              <a:rPr lang="de-DE"/>
              <a:t>Berufliche Stellung</a:t>
            </a:r>
          </a:p>
        </p:txBody>
      </p:sp>
      <p:sp>
        <p:nvSpPr>
          <p:cNvPr id="21" name="Textfeld 20"/>
          <p:cNvSpPr txBox="1">
            <a:spLocks noChangeArrowheads="1"/>
          </p:cNvSpPr>
          <p:nvPr/>
        </p:nvSpPr>
        <p:spPr bwMode="auto">
          <a:xfrm>
            <a:off x="719136" y="5586283"/>
            <a:ext cx="7632700" cy="903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bIns="57600"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marL="0" indent="0">
              <a:lnSpc>
                <a:spcPct val="100000"/>
              </a:lnSpc>
              <a:buFont typeface="Wingdings" panose="05000000000000000000" pitchFamily="2" charset="2"/>
              <a:buNone/>
            </a:pPr>
            <a:endParaRPr lang="de-DE" altLang="de-DE" sz="1600" b="1"/>
          </a:p>
        </p:txBody>
      </p:sp>
      <p:pic>
        <p:nvPicPr>
          <p:cNvPr id="7" name="Grafik 6"/>
          <p:cNvPicPr>
            <a:picLocks noChangeAspect="1"/>
          </p:cNvPicPr>
          <p:nvPr/>
        </p:nvPicPr>
        <p:blipFill>
          <a:blip r:embed="rId3"/>
          <a:stretch>
            <a:fillRect/>
          </a:stretch>
        </p:blipFill>
        <p:spPr>
          <a:xfrm>
            <a:off x="827584" y="5644009"/>
            <a:ext cx="576052" cy="845331"/>
          </a:xfrm>
          <a:prstGeom prst="rect">
            <a:avLst/>
          </a:prstGeom>
        </p:spPr>
      </p:pic>
      <p:sp>
        <p:nvSpPr>
          <p:cNvPr id="22" name="Textfeld 21"/>
          <p:cNvSpPr txBox="1">
            <a:spLocks noChangeArrowheads="1"/>
          </p:cNvSpPr>
          <p:nvPr/>
        </p:nvSpPr>
        <p:spPr bwMode="auto">
          <a:xfrm>
            <a:off x="1512084" y="5586052"/>
            <a:ext cx="6840686" cy="903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bIns="57600"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marL="0" indent="0">
              <a:lnSpc>
                <a:spcPct val="100000"/>
              </a:lnSpc>
              <a:buFont typeface="Wingdings" panose="05000000000000000000" pitchFamily="2" charset="2"/>
              <a:buNone/>
            </a:pPr>
            <a:r>
              <a:rPr lang="de-DE" altLang="de-DE" sz="1400" dirty="0"/>
              <a:t>Mitglieder mit Migrationshintergrund arbeiten überwiegend in Vollzeit. </a:t>
            </a:r>
            <a:br>
              <a:rPr lang="de-DE" altLang="de-DE" sz="1400" dirty="0"/>
            </a:br>
            <a:r>
              <a:rPr lang="de-DE" altLang="de-DE" sz="1400" dirty="0"/>
              <a:t>Der Großteil gehört zu den Arbeiter/innen in der Produktion, </a:t>
            </a:r>
            <a:r>
              <a:rPr lang="de-DE" altLang="de-DE" sz="1400" b="1" dirty="0"/>
              <a:t>nur jede/r Dritte steht in einem Angestelltenverhältnis.</a:t>
            </a:r>
          </a:p>
        </p:txBody>
      </p:sp>
      <p:pic>
        <p:nvPicPr>
          <p:cNvPr id="23" name="Picture 2">
            <a:extLst>
              <a:ext uri="{FF2B5EF4-FFF2-40B4-BE49-F238E27FC236}">
                <a16:creationId xmlns:a16="http://schemas.microsoft.com/office/drawing/2014/main" xmlns="" id="{31C86E5E-38EC-4BB2-896A-F3B540D5F49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56000" y="1874399"/>
            <a:ext cx="7793038" cy="357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32734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left)">
                                      <p:cBhvr>
                                        <p:cTn id="8" dur="500"/>
                                        <p:tgtEl>
                                          <p:spTgt spid="21"/>
                                        </p:tgtEl>
                                      </p:cBhvr>
                                    </p:animEffect>
                                  </p:childTnLst>
                                </p:cTn>
                              </p:par>
                            </p:childTnLst>
                          </p:cTn>
                        </p:par>
                        <p:par>
                          <p:cTn id="9" fill="hold">
                            <p:stCondLst>
                              <p:cond delay="1500"/>
                            </p:stCondLst>
                            <p:childTnLst>
                              <p:par>
                                <p:cTn id="10" presetID="12" presetClass="entr" presetSubtype="2" fill="hold" grpId="0" nodeType="afterEffect">
                                  <p:stCondLst>
                                    <p:cond delay="1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ppt_x</p:attrName>
                                        </p:attrNameLst>
                                      </p:cBhvr>
                                      <p:tavLst>
                                        <p:tav tm="0">
                                          <p:val>
                                            <p:strVal val="#ppt_x+#ppt_w*1.125000"/>
                                          </p:val>
                                        </p:tav>
                                        <p:tav tm="100000">
                                          <p:val>
                                            <p:strVal val="#ppt_x"/>
                                          </p:val>
                                        </p:tav>
                                      </p:tavLst>
                                    </p:anim>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1"/>
          <p:cNvSpPr>
            <a:spLocks noGrp="1"/>
          </p:cNvSpPr>
          <p:nvPr>
            <p:ph type="title"/>
          </p:nvPr>
        </p:nvSpPr>
        <p:spPr/>
        <p:txBody>
          <a:bodyPr/>
          <a:lstStyle/>
          <a:p>
            <a:r>
              <a:rPr lang="de-DE" altLang="de-DE"/>
              <a:t>Diskriminierungserfahrungen der Mitglieder</a:t>
            </a:r>
          </a:p>
        </p:txBody>
      </p:sp>
      <p:pic>
        <p:nvPicPr>
          <p:cNvPr id="6" name="Picture 2">
            <a:extLst>
              <a:ext uri="{FF2B5EF4-FFF2-40B4-BE49-F238E27FC236}">
                <a16:creationId xmlns:a16="http://schemas.microsoft.com/office/drawing/2014/main" xmlns="" id="{F1C2BA66-6B38-4E6D-9EF1-D090D5816B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00" y="1476000"/>
            <a:ext cx="7713663" cy="4722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20335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a:t>Qualifizierung und prekäre Beschäftigung </a:t>
            </a:r>
          </a:p>
        </p:txBody>
      </p:sp>
      <p:sp>
        <p:nvSpPr>
          <p:cNvPr id="3" name="Textfeld 2">
            <a:extLst>
              <a:ext uri="{FF2B5EF4-FFF2-40B4-BE49-F238E27FC236}">
                <a16:creationId xmlns:a16="http://schemas.microsoft.com/office/drawing/2014/main" xmlns="" id="{E188E5CB-B443-49F7-A137-0D0E126A5558}"/>
              </a:ext>
            </a:extLst>
          </p:cNvPr>
          <p:cNvSpPr txBox="1"/>
          <p:nvPr/>
        </p:nvSpPr>
        <p:spPr>
          <a:xfrm>
            <a:off x="756000" y="1627659"/>
            <a:ext cx="1655760" cy="276999"/>
          </a:xfrm>
          <a:prstGeom prst="rect">
            <a:avLst/>
          </a:prstGeom>
          <a:noFill/>
        </p:spPr>
        <p:txBody>
          <a:bodyPr wrap="square" rtlCol="0">
            <a:spAutoFit/>
          </a:bodyPr>
          <a:lstStyle/>
          <a:p>
            <a:r>
              <a:rPr lang="de-DE" sz="1200" dirty="0"/>
              <a:t>In Prozent</a:t>
            </a:r>
          </a:p>
        </p:txBody>
      </p:sp>
      <p:pic>
        <p:nvPicPr>
          <p:cNvPr id="5" name="Picture 3">
            <a:extLst>
              <a:ext uri="{FF2B5EF4-FFF2-40B4-BE49-F238E27FC236}">
                <a16:creationId xmlns:a16="http://schemas.microsoft.com/office/drawing/2014/main" xmlns="" id="{785D7477-2C6F-4429-88FA-AC23DFA29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0" y="1706400"/>
            <a:ext cx="7321550" cy="3436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feld 5">
            <a:extLst>
              <a:ext uri="{FF2B5EF4-FFF2-40B4-BE49-F238E27FC236}">
                <a16:creationId xmlns:a16="http://schemas.microsoft.com/office/drawing/2014/main" xmlns="" id="{A94BED92-D69E-4ADC-BB51-ECEB4AD67F80}"/>
              </a:ext>
            </a:extLst>
          </p:cNvPr>
          <p:cNvSpPr txBox="1">
            <a:spLocks noChangeArrowheads="1"/>
          </p:cNvSpPr>
          <p:nvPr/>
        </p:nvSpPr>
        <p:spPr bwMode="auto">
          <a:xfrm>
            <a:off x="755539" y="5373216"/>
            <a:ext cx="7659015" cy="792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bIns="57600"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marL="0" indent="0">
              <a:lnSpc>
                <a:spcPct val="100000"/>
              </a:lnSpc>
              <a:buFont typeface="Wingdings" panose="05000000000000000000" pitchFamily="2" charset="2"/>
              <a:buNone/>
            </a:pPr>
            <a:r>
              <a:rPr lang="de-DE" altLang="de-DE" sz="1300"/>
              <a:t>Grund für die Unterschiede könnte u.a. das vergleichsweise jüngere Alter der Mitglieder mit Migrationshintergrund sein: Befristung, Leiharbeit, Werkvertrag treffen allgemein vorwiegend Junge.</a:t>
            </a:r>
            <a:endParaRPr lang="de-DE" altLang="de-DE" sz="1300" b="1"/>
          </a:p>
        </p:txBody>
      </p:sp>
    </p:spTree>
    <p:extLst>
      <p:ext uri="{BB962C8B-B14F-4D97-AF65-F5344CB8AC3E}">
        <p14:creationId xmlns:p14="http://schemas.microsoft.com/office/powerpoint/2010/main" val="53478537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Viele Jahre in Deutschland </a:t>
            </a:r>
          </a:p>
        </p:txBody>
      </p:sp>
      <p:sp>
        <p:nvSpPr>
          <p:cNvPr id="6" name="Textfeld 5"/>
          <p:cNvSpPr txBox="1">
            <a:spLocks noChangeArrowheads="1"/>
          </p:cNvSpPr>
          <p:nvPr/>
        </p:nvSpPr>
        <p:spPr bwMode="auto">
          <a:xfrm>
            <a:off x="756000" y="5298540"/>
            <a:ext cx="7669213" cy="903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bIns="57600"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r>
              <a:rPr lang="de-DE" sz="1400" dirty="0">
                <a:cs typeface="Segoe UI" panose="020B0502040204020203" pitchFamily="34" charset="0"/>
              </a:rPr>
              <a:t>Die meisten Mitglieder mit Migrationshintergrund kamen in den Jahren 1986 bis</a:t>
            </a:r>
          </a:p>
          <a:p>
            <a:r>
              <a:rPr lang="de-DE" sz="1400" dirty="0">
                <a:cs typeface="Segoe UI" panose="020B0502040204020203" pitchFamily="34" charset="0"/>
              </a:rPr>
              <a:t>2000 nach Deutschland – also lange nach dem Anwerbeabkommen. </a:t>
            </a:r>
            <a:r>
              <a:rPr lang="de-DE" sz="1400" b="1" dirty="0">
                <a:cs typeface="Segoe UI" panose="020B0502040204020203" pitchFamily="34" charset="0"/>
              </a:rPr>
              <a:t>Knapp 90 Prozent leben länger als 15 Jahre hier.</a:t>
            </a:r>
            <a:endParaRPr lang="de-DE" sz="1400" dirty="0"/>
          </a:p>
        </p:txBody>
      </p:sp>
      <p:pic>
        <p:nvPicPr>
          <p:cNvPr id="10" name="Picture 3">
            <a:extLst>
              <a:ext uri="{FF2B5EF4-FFF2-40B4-BE49-F238E27FC236}">
                <a16:creationId xmlns:a16="http://schemas.microsoft.com/office/drawing/2014/main" xmlns="" id="{297BE03A-6203-41AE-8597-F7A0C4530A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0" y="1548000"/>
            <a:ext cx="7599363" cy="347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259119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platzhalter 4"/>
          <p:cNvSpPr>
            <a:spLocks noGrp="1"/>
          </p:cNvSpPr>
          <p:nvPr>
            <p:ph type="body" sz="quarter" idx="14"/>
          </p:nvPr>
        </p:nvSpPr>
        <p:spPr>
          <a:xfrm>
            <a:off x="755650" y="1266825"/>
            <a:ext cx="7345363" cy="468313"/>
          </a:xfrm>
        </p:spPr>
        <p:txBody>
          <a:bodyPr/>
          <a:lstStyle/>
          <a:p>
            <a:pPr>
              <a:spcBef>
                <a:spcPct val="0"/>
              </a:spcBef>
            </a:pPr>
            <a:r>
              <a:rPr lang="de-DE" altLang="de-DE" dirty="0">
                <a:latin typeface="Segoe UI Semibold" panose="020B0702040204020203" pitchFamily="34" charset="0"/>
                <a:cs typeface="Segoe UI Semibold" panose="020B0702040204020203" pitchFamily="34" charset="0"/>
              </a:rPr>
              <a:t>Einschätzung der Interviewer/innen bei der Telefonbefragung: </a:t>
            </a:r>
            <a:br>
              <a:rPr lang="de-DE" altLang="de-DE" dirty="0">
                <a:latin typeface="Segoe UI Semibold" panose="020B0702040204020203" pitchFamily="34" charset="0"/>
                <a:cs typeface="Segoe UI Semibold" panose="020B0702040204020203" pitchFamily="34" charset="0"/>
              </a:rPr>
            </a:br>
            <a:r>
              <a:rPr lang="de-DE" altLang="de-DE" dirty="0">
                <a:latin typeface="Segoe UI Semibold" panose="020B0702040204020203" pitchFamily="34" charset="0"/>
                <a:cs typeface="Segoe UI Semibold" panose="020B0702040204020203" pitchFamily="34" charset="0"/>
              </a:rPr>
              <a:t>Rund 90 Prozent sprechen gut bis sehr gut Deutsch  </a:t>
            </a:r>
          </a:p>
          <a:p>
            <a:pPr>
              <a:spcBef>
                <a:spcPct val="0"/>
              </a:spcBef>
            </a:pPr>
            <a:endParaRPr lang="de-DE" altLang="de-DE" dirty="0"/>
          </a:p>
        </p:txBody>
      </p:sp>
      <p:sp>
        <p:nvSpPr>
          <p:cNvPr id="43012" name="Textplatzhalter 7"/>
          <p:cNvSpPr txBox="1">
            <a:spLocks/>
          </p:cNvSpPr>
          <p:nvPr/>
        </p:nvSpPr>
        <p:spPr bwMode="auto">
          <a:xfrm>
            <a:off x="801688" y="890588"/>
            <a:ext cx="70564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nSpc>
                <a:spcPct val="125000"/>
              </a:lnSpc>
              <a:spcBef>
                <a:spcPts val="1800"/>
              </a:spcBef>
              <a:buClr>
                <a:srgbClr val="FF0000"/>
              </a:buClr>
              <a:buSzPct val="120000"/>
              <a:buFont typeface="Wingdings" panose="05000000000000000000" pitchFamily="2" charset="2"/>
              <a:buChar char="l"/>
              <a:defRPr>
                <a:solidFill>
                  <a:schemeClr val="tx1"/>
                </a:solidFill>
                <a:latin typeface="Segoe UI" panose="020B0502040204020203" pitchFamily="34" charset="0"/>
              </a:defRPr>
            </a:lvl1pPr>
            <a:lvl2pPr marL="892175" indent="-447675">
              <a:lnSpc>
                <a:spcPct val="125000"/>
              </a:lnSpc>
              <a:spcBef>
                <a:spcPts val="1200"/>
              </a:spcBef>
              <a:buClr>
                <a:srgbClr val="FF0000"/>
              </a:buClr>
              <a:buSzPct val="100000"/>
              <a:buFont typeface="Wingdings" panose="05000000000000000000" pitchFamily="2" charset="2"/>
              <a:buChar char="l"/>
              <a:defRPr sz="1600">
                <a:solidFill>
                  <a:schemeClr val="tx1"/>
                </a:solidFill>
                <a:latin typeface="Segoe UI" panose="020B0502040204020203" pitchFamily="34" charset="0"/>
              </a:defRPr>
            </a:lvl2pPr>
            <a:lvl3pPr marL="1252538" indent="-358775">
              <a:lnSpc>
                <a:spcPct val="125000"/>
              </a:lnSpc>
              <a:spcBef>
                <a:spcPts val="1200"/>
              </a:spcBef>
              <a:buClr>
                <a:srgbClr val="FF0000"/>
              </a:buClr>
              <a:buSzPct val="100000"/>
              <a:buFont typeface="Wingdings" panose="05000000000000000000" pitchFamily="2" charset="2"/>
              <a:buChar char="l"/>
              <a:tabLst>
                <a:tab pos="1252538" algn="l"/>
              </a:tabLst>
              <a:defRPr sz="1400">
                <a:solidFill>
                  <a:schemeClr val="tx1"/>
                </a:solidFill>
                <a:latin typeface="Segoe UI" panose="020B0502040204020203" pitchFamily="34" charset="0"/>
              </a:defRPr>
            </a:lvl3pPr>
            <a:lvl4pPr marL="1614488" indent="-358775">
              <a:lnSpc>
                <a:spcPct val="125000"/>
              </a:lnSpc>
              <a:spcBef>
                <a:spcPts val="1200"/>
              </a:spcBef>
              <a:buClr>
                <a:srgbClr val="FF0000"/>
              </a:buClr>
              <a:buSzPct val="100000"/>
              <a:buFont typeface="Wingdings" panose="05000000000000000000" pitchFamily="2" charset="2"/>
              <a:buChar char="l"/>
              <a:tabLst>
                <a:tab pos="1704975" algn="l"/>
              </a:tabLst>
              <a:defRPr sz="1200">
                <a:solidFill>
                  <a:schemeClr val="tx1"/>
                </a:solidFill>
                <a:latin typeface="Segoe UI" panose="020B0502040204020203" pitchFamily="34" charset="0"/>
              </a:defRPr>
            </a:lvl4pPr>
            <a:lvl5pPr marL="1879600" indent="-287338">
              <a:lnSpc>
                <a:spcPct val="125000"/>
              </a:lnSpc>
              <a:spcBef>
                <a:spcPts val="1000"/>
              </a:spcBef>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5pPr>
            <a:lvl6pPr marL="23368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6pPr>
            <a:lvl7pPr marL="27940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7pPr>
            <a:lvl8pPr marL="32512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8pPr>
            <a:lvl9pPr marL="37084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9pPr>
          </a:lstStyle>
          <a:p>
            <a:pPr defTabSz="914400" eaLnBrk="1" hangingPunct="1"/>
            <a:endParaRPr lang="de-DE" altLang="de-DE"/>
          </a:p>
        </p:txBody>
      </p:sp>
      <p:graphicFrame>
        <p:nvGraphicFramePr>
          <p:cNvPr id="8" name="Tabelle 7"/>
          <p:cNvGraphicFramePr>
            <a:graphicFrameLocks noGrp="1"/>
          </p:cNvGraphicFramePr>
          <p:nvPr>
            <p:extLst>
              <p:ext uri="{D42A27DB-BD31-4B8C-83A1-F6EECF244321}">
                <p14:modId xmlns:p14="http://schemas.microsoft.com/office/powerpoint/2010/main" val="2803081331"/>
              </p:ext>
            </p:extLst>
          </p:nvPr>
        </p:nvGraphicFramePr>
        <p:xfrm>
          <a:off x="755650" y="1989138"/>
          <a:ext cx="7556500" cy="2784286"/>
        </p:xfrm>
        <a:graphic>
          <a:graphicData uri="http://schemas.openxmlformats.org/drawingml/2006/table">
            <a:tbl>
              <a:tblPr/>
              <a:tblGrid>
                <a:gridCol w="2297113">
                  <a:extLst>
                    <a:ext uri="{9D8B030D-6E8A-4147-A177-3AD203B41FA5}">
                      <a16:colId xmlns:a16="http://schemas.microsoft.com/office/drawing/2014/main" xmlns="" val="3889429133"/>
                    </a:ext>
                  </a:extLst>
                </a:gridCol>
                <a:gridCol w="1752600">
                  <a:extLst>
                    <a:ext uri="{9D8B030D-6E8A-4147-A177-3AD203B41FA5}">
                      <a16:colId xmlns:a16="http://schemas.microsoft.com/office/drawing/2014/main" xmlns="" val="2783855464"/>
                    </a:ext>
                  </a:extLst>
                </a:gridCol>
                <a:gridCol w="1754187">
                  <a:extLst>
                    <a:ext uri="{9D8B030D-6E8A-4147-A177-3AD203B41FA5}">
                      <a16:colId xmlns:a16="http://schemas.microsoft.com/office/drawing/2014/main" xmlns="" val="640375797"/>
                    </a:ext>
                  </a:extLst>
                </a:gridCol>
                <a:gridCol w="1752600">
                  <a:extLst>
                    <a:ext uri="{9D8B030D-6E8A-4147-A177-3AD203B41FA5}">
                      <a16:colId xmlns:a16="http://schemas.microsoft.com/office/drawing/2014/main" xmlns="" val="1775354671"/>
                    </a:ext>
                  </a:extLst>
                </a:gridCol>
              </a:tblGrid>
              <a:tr h="469900">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de-DE" altLang="de-DE" sz="12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gridSpan="3">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endParaRPr kumimoji="0" lang="de-DE" altLang="de-DE" sz="12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195029228"/>
                  </a:ext>
                </a:extLst>
              </a:tr>
              <a:tr h="833438">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de-DE" altLang="de-DE"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Segoe UI Semibold" panose="020B0702040204020203" pitchFamily="34" charset="0"/>
                          <a:cs typeface="Segoe UI Semibold" panose="020B0702040204020203" pitchFamily="34" charset="0"/>
                        </a:rPr>
                        <a:t>Mit Migrations-hintergrund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Segoe UI Semibold" panose="020B0702040204020203" pitchFamily="34" charset="0"/>
                          <a:cs typeface="Segoe UI Semibold" panose="020B0702040204020203" pitchFamily="34" charset="0"/>
                        </a:rPr>
                        <a:t>… im Ausland geboren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685800">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defTabSz="68580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defTabSz="6858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defTabSz="6858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defTabSz="6858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defTabSz="6858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defTabSz="6858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defTabSz="6858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defTabSz="6858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685800" rtl="0" eaLnBrk="1" fontAlgn="base" latinLnBrk="0" hangingPunct="1">
                        <a:lnSpc>
                          <a:spcPct val="90000"/>
                        </a:lnSpc>
                        <a:spcBef>
                          <a:spcPct val="0"/>
                        </a:spcBef>
                        <a:spcAft>
                          <a:spcPct val="0"/>
                        </a:spcAft>
                        <a:buClrTx/>
                        <a:buSzTx/>
                        <a:buFontTx/>
                        <a:buNone/>
                        <a:tabLst/>
                      </a:pPr>
                      <a:endParaRPr kumimoji="0" lang="de-DE" altLang="de-DE" sz="1400" b="1" i="0" u="none" strike="noStrike" cap="none" normalizeH="0" baseline="0">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ctr" defTabSz="685800" rtl="0" eaLnBrk="1" fontAlgn="base" latinLnBrk="0" hangingPunct="1">
                        <a:lnSpc>
                          <a:spcPct val="9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Segoe UI Semibold" panose="020B0702040204020203" pitchFamily="34" charset="0"/>
                          <a:cs typeface="Segoe UI Semibold" panose="020B0702040204020203" pitchFamily="34" charset="0"/>
                        </a:rPr>
                        <a:t>… im Inland geboren </a:t>
                      </a:r>
                    </a:p>
                    <a:p>
                      <a:pPr marL="0" marR="0" lvl="0" indent="0" algn="l" defTabSz="6858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chemeClr val="tx1"/>
                        </a:solidFill>
                        <a:effectLst/>
                        <a:latin typeface="Segoe UI Semibold" panose="020B0702040204020203" pitchFamily="34" charset="0"/>
                        <a:cs typeface="Segoe UI Semibold" panose="020B0702040204020203"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90412091"/>
                  </a:ext>
                </a:extLst>
              </a:tr>
              <a:tr h="512763">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Segoe UI Semibold" panose="020B0702040204020203" pitchFamily="34" charset="0"/>
                          <a:cs typeface="Segoe UI Semibold" panose="020B0702040204020203" pitchFamily="34" charset="0"/>
                        </a:rPr>
                        <a:t>Sehr gut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de-DE" altLang="de-DE" sz="1800" b="1"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78 %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64 %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97 %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967157762"/>
                  </a:ext>
                </a:extLst>
              </a:tr>
              <a:tr h="458788">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ea typeface="SimSun-ExtB" panose="02010609060101010101" pitchFamily="49" charset="-122"/>
                          <a:cs typeface="Segoe UI Semibold" panose="020B0702040204020203" pitchFamily="34" charset="0"/>
                        </a:rPr>
                        <a:t>Gut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13 %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20 %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3 %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extLst>
                  <a:ext uri="{0D108BD9-81ED-4DB2-BD59-A6C34878D82A}">
                    <a16:rowId xmlns:a16="http://schemas.microsoft.com/office/drawing/2014/main" xmlns="" val="3738515865"/>
                  </a:ext>
                </a:extLst>
              </a:tr>
              <a:tr h="461963">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ea typeface="SimSun-ExtB" panose="02010609060101010101" pitchFamily="49" charset="-122"/>
                          <a:cs typeface="Segoe UI Semibold" panose="020B0702040204020203" pitchFamily="34" charset="0"/>
                        </a:rPr>
                        <a:t>Mittel bis schlecht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AE8"/>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AE8"/>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16 %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AE8"/>
                    </a:solidFill>
                  </a:tcPr>
                </a:tc>
                <a:tc>
                  <a:txBody>
                    <a:bodyPr/>
                    <a:lstStyle>
                      <a:lvl1pPr>
                        <a:lnSpc>
                          <a:spcPct val="125000"/>
                        </a:lnSpc>
                        <a:spcBef>
                          <a:spcPts val="1800"/>
                        </a:spcBef>
                        <a:buClr>
                          <a:srgbClr val="FF0000"/>
                        </a:buClr>
                        <a:buSzPct val="120000"/>
                        <a:buFont typeface="Wingdings" panose="05000000000000000000" pitchFamily="2" charset="2"/>
                        <a:defRPr sz="1600">
                          <a:solidFill>
                            <a:schemeClr val="tx1"/>
                          </a:solidFill>
                          <a:latin typeface="Segoe UI" panose="020B0502040204020203" pitchFamily="34" charset="0"/>
                        </a:defRPr>
                      </a:lvl1pPr>
                      <a:lvl2pPr marL="742950" indent="-285750">
                        <a:lnSpc>
                          <a:spcPct val="125000"/>
                        </a:lnSpc>
                        <a:spcBef>
                          <a:spcPts val="1200"/>
                        </a:spcBef>
                        <a:buClr>
                          <a:srgbClr val="FF0000"/>
                        </a:buClr>
                        <a:buSzPct val="100000"/>
                        <a:buFont typeface="Wingdings" panose="05000000000000000000" pitchFamily="2" charset="2"/>
                        <a:defRPr sz="1400">
                          <a:solidFill>
                            <a:schemeClr val="tx1"/>
                          </a:solidFill>
                          <a:latin typeface="Segoe UI" panose="020B0502040204020203" pitchFamily="34" charset="0"/>
                        </a:defRPr>
                      </a:lvl2pPr>
                      <a:lvl3pPr marL="1143000" indent="-228600">
                        <a:lnSpc>
                          <a:spcPct val="125000"/>
                        </a:lnSpc>
                        <a:spcBef>
                          <a:spcPts val="1200"/>
                        </a:spcBef>
                        <a:buClr>
                          <a:srgbClr val="FF0000"/>
                        </a:buClr>
                        <a:buSzPct val="100000"/>
                        <a:buFont typeface="Wingdings" panose="05000000000000000000" pitchFamily="2" charset="2"/>
                        <a:tabLst>
                          <a:tab pos="1252538" algn="l"/>
                        </a:tabLst>
                        <a:defRPr sz="1200">
                          <a:solidFill>
                            <a:schemeClr val="tx1"/>
                          </a:solidFill>
                          <a:latin typeface="Segoe UI" panose="020B0502040204020203" pitchFamily="34" charset="0"/>
                        </a:defRPr>
                      </a:lvl3pPr>
                      <a:lvl4pPr marL="1600200" indent="-228600">
                        <a:lnSpc>
                          <a:spcPct val="125000"/>
                        </a:lnSpc>
                        <a:spcBef>
                          <a:spcPts val="1200"/>
                        </a:spcBef>
                        <a:buClr>
                          <a:srgbClr val="FF0000"/>
                        </a:buClr>
                        <a:buSzPct val="100000"/>
                        <a:buFont typeface="Wingdings" panose="05000000000000000000" pitchFamily="2" charset="2"/>
                        <a:tabLst>
                          <a:tab pos="1704975" algn="l"/>
                        </a:tabLst>
                        <a:defRPr sz="1000">
                          <a:solidFill>
                            <a:schemeClr val="tx1"/>
                          </a:solidFill>
                          <a:latin typeface="Segoe UI" panose="020B0502040204020203" pitchFamily="34" charset="0"/>
                        </a:defRPr>
                      </a:lvl4pPr>
                      <a:lvl5pPr marL="2057400" indent="-228600">
                        <a:lnSpc>
                          <a:spcPct val="125000"/>
                        </a:lnSpc>
                        <a:spcBef>
                          <a:spcPts val="1000"/>
                        </a:spcBef>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5pPr>
                      <a:lvl6pPr marL="25146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6pPr>
                      <a:lvl7pPr marL="29718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7pPr>
                      <a:lvl8pPr marL="34290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8pPr>
                      <a:lvl9pPr marL="3886200" indent="-228600" fontAlgn="base">
                        <a:lnSpc>
                          <a:spcPct val="125000"/>
                        </a:lnSpc>
                        <a:spcBef>
                          <a:spcPts val="1000"/>
                        </a:spcBef>
                        <a:spcAft>
                          <a:spcPct val="0"/>
                        </a:spcAft>
                        <a:buClr>
                          <a:srgbClr val="FF0000"/>
                        </a:buClr>
                        <a:buSzPct val="120000"/>
                        <a:buFont typeface="Wingdings" panose="05000000000000000000" pitchFamily="2" charset="2"/>
                        <a:tabLst>
                          <a:tab pos="1879600" algn="l"/>
                        </a:tabLst>
                        <a:defRPr sz="900">
                          <a:solidFill>
                            <a:schemeClr val="tx1"/>
                          </a:solidFill>
                          <a:latin typeface="Segoe UI" panose="020B05020402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404333"/>
                          </a:solidFill>
                          <a:effectLst/>
                          <a:latin typeface="Segoe UI Semibold" panose="020B0702040204020203" pitchFamily="34" charset="0"/>
                          <a:cs typeface="Segoe UI Semibold" panose="020B0702040204020203" pitchFamily="34" charset="0"/>
                        </a:rPr>
                        <a:t>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AE8"/>
                    </a:solidFill>
                  </a:tcPr>
                </a:tc>
                <a:extLst>
                  <a:ext uri="{0D108BD9-81ED-4DB2-BD59-A6C34878D82A}">
                    <a16:rowId xmlns:a16="http://schemas.microsoft.com/office/drawing/2014/main" xmlns="" val="3847057614"/>
                  </a:ext>
                </a:extLst>
              </a:tr>
            </a:tbl>
          </a:graphicData>
        </a:graphic>
      </p:graphicFrame>
      <p:sp>
        <p:nvSpPr>
          <p:cNvPr id="43043" name="Titel 1"/>
          <p:cNvSpPr txBox="1">
            <a:spLocks/>
          </p:cNvSpPr>
          <p:nvPr/>
        </p:nvSpPr>
        <p:spPr bwMode="auto">
          <a:xfrm>
            <a:off x="431800" y="222250"/>
            <a:ext cx="57610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fontAlgn="base">
              <a:spcBef>
                <a:spcPct val="0"/>
              </a:spcBef>
              <a:spcAft>
                <a:spcPct val="0"/>
              </a:spcAft>
              <a:defRPr>
                <a:solidFill>
                  <a:schemeClr val="tx1"/>
                </a:solidFill>
                <a:latin typeface="Segoe UI" panose="020B0502040204020203" pitchFamily="34" charset="0"/>
              </a:defRPr>
            </a:lvl6pPr>
            <a:lvl7pPr marL="2971800" indent="-228600" fontAlgn="base">
              <a:spcBef>
                <a:spcPct val="0"/>
              </a:spcBef>
              <a:spcAft>
                <a:spcPct val="0"/>
              </a:spcAft>
              <a:defRPr>
                <a:solidFill>
                  <a:schemeClr val="tx1"/>
                </a:solidFill>
                <a:latin typeface="Segoe UI" panose="020B0502040204020203" pitchFamily="34" charset="0"/>
              </a:defRPr>
            </a:lvl7pPr>
            <a:lvl8pPr marL="3429000" indent="-228600" fontAlgn="base">
              <a:spcBef>
                <a:spcPct val="0"/>
              </a:spcBef>
              <a:spcAft>
                <a:spcPct val="0"/>
              </a:spcAft>
              <a:defRPr>
                <a:solidFill>
                  <a:schemeClr val="tx1"/>
                </a:solidFill>
                <a:latin typeface="Segoe UI" panose="020B0502040204020203" pitchFamily="34" charset="0"/>
              </a:defRPr>
            </a:lvl8pPr>
            <a:lvl9pPr marL="3886200" indent="-228600" fontAlgn="base">
              <a:spcBef>
                <a:spcPct val="0"/>
              </a:spcBef>
              <a:spcAft>
                <a:spcPct val="0"/>
              </a:spcAft>
              <a:defRPr>
                <a:solidFill>
                  <a:schemeClr val="tx1"/>
                </a:solidFill>
                <a:latin typeface="Segoe UI" panose="020B0502040204020203" pitchFamily="34" charset="0"/>
              </a:defRPr>
            </a:lvl9pPr>
          </a:lstStyle>
          <a:p>
            <a:pPr defTabSz="914400" eaLnBrk="1" hangingPunct="1">
              <a:lnSpc>
                <a:spcPct val="90000"/>
              </a:lnSpc>
            </a:pPr>
            <a:r>
              <a:rPr lang="de-DE" altLang="de-DE" sz="2000" b="1">
                <a:solidFill>
                  <a:srgbClr val="E70000"/>
                </a:solidFill>
                <a:cs typeface="Segoe UI" panose="020B0502040204020203" pitchFamily="34" charset="0"/>
              </a:rPr>
              <a:t>Deutschkenntnisse </a:t>
            </a:r>
          </a:p>
        </p:txBody>
      </p:sp>
    </p:spTree>
    <p:extLst>
      <p:ext uri="{BB962C8B-B14F-4D97-AF65-F5344CB8AC3E}">
        <p14:creationId xmlns:p14="http://schemas.microsoft.com/office/powerpoint/2010/main" val="245843015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1800" y="122238"/>
            <a:ext cx="6697663" cy="468312"/>
          </a:xfrm>
        </p:spPr>
        <p:txBody>
          <a:bodyPr/>
          <a:lstStyle/>
          <a:p>
            <a:r>
              <a:rPr lang="de-DE"/>
              <a:t>Branchen </a:t>
            </a:r>
          </a:p>
        </p:txBody>
      </p:sp>
      <p:sp>
        <p:nvSpPr>
          <p:cNvPr id="5" name="Rectangle 2">
            <a:extLst>
              <a:ext uri="{FF2B5EF4-FFF2-40B4-BE49-F238E27FC236}">
                <a16:creationId xmlns:a16="http://schemas.microsoft.com/office/drawing/2014/main" xmlns="" id="{AD6684B7-05BA-44C1-A8BE-F68A1E999F49}"/>
              </a:ext>
            </a:extLst>
          </p:cNvPr>
          <p:cNvSpPr>
            <a:spLocks noChangeArrowheads="1"/>
          </p:cNvSpPr>
          <p:nvPr/>
        </p:nvSpPr>
        <p:spPr bwMode="auto">
          <a:xfrm>
            <a:off x="647700" y="1223963"/>
            <a:ext cx="7900988" cy="5094287"/>
          </a:xfrm>
          <a:prstGeom prst="rect">
            <a:avLst/>
          </a:prstGeom>
          <a:blipFill dpi="0" rotWithShape="0">
            <a:blip r:embed="rId2"/>
            <a:srcRect/>
            <a:stretch>
              <a:fillRect/>
            </a:stretch>
          </a:blip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Segoe UI" panose="020B0502040204020203" pitchFamily="34" charset="0"/>
                <a:ea typeface="SimSun" panose="02010600030101010101" pitchFamily="2" charset="-122"/>
              </a:defRPr>
            </a:lvl9pPr>
          </a:lstStyle>
          <a:p>
            <a:pPr>
              <a:buClrTx/>
              <a:buFontTx/>
              <a:buNone/>
            </a:pPr>
            <a:r>
              <a:rPr lang="de-DE" altLang="de-DE"/>
              <a:t> </a:t>
            </a:r>
          </a:p>
        </p:txBody>
      </p:sp>
    </p:spTree>
    <p:extLst>
      <p:ext uri="{BB962C8B-B14F-4D97-AF65-F5344CB8AC3E}">
        <p14:creationId xmlns:p14="http://schemas.microsoft.com/office/powerpoint/2010/main" val="290061668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itel 3"/>
          <p:cNvSpPr>
            <a:spLocks noGrp="1"/>
          </p:cNvSpPr>
          <p:nvPr>
            <p:ph type="title"/>
          </p:nvPr>
        </p:nvSpPr>
        <p:spPr/>
        <p:txBody>
          <a:bodyPr/>
          <a:lstStyle/>
          <a:p>
            <a:r>
              <a:rPr lang="de-DE" altLang="de-DE"/>
              <a:t>Service der IG Metall - positive Bewertung </a:t>
            </a:r>
          </a:p>
        </p:txBody>
      </p:sp>
      <p:pic>
        <p:nvPicPr>
          <p:cNvPr id="24" name="Picture 2">
            <a:extLst>
              <a:ext uri="{FF2B5EF4-FFF2-40B4-BE49-F238E27FC236}">
                <a16:creationId xmlns:a16="http://schemas.microsoft.com/office/drawing/2014/main" xmlns="" id="{9F66B082-3EC2-4127-94B9-37F39E762D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00" y="1512000"/>
            <a:ext cx="7559675" cy="4738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52156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728663" y="1989138"/>
            <a:ext cx="4275137" cy="4608512"/>
          </a:xfrm>
        </p:spPr>
        <p:txBody>
          <a:bodyPr/>
          <a:lstStyle/>
          <a:p>
            <a:pPr>
              <a:lnSpc>
                <a:spcPct val="110000"/>
              </a:lnSpc>
              <a:spcBef>
                <a:spcPts val="2200"/>
              </a:spcBef>
            </a:pPr>
            <a:r>
              <a:rPr lang="de-DE" altLang="de-DE" sz="1600" dirty="0"/>
              <a:t>Die IG Metall ist </a:t>
            </a:r>
            <a:r>
              <a:rPr lang="de-DE" altLang="de-DE" sz="1600" b="1" dirty="0"/>
              <a:t>überdurchschnittlich erfolgreich</a:t>
            </a:r>
            <a:r>
              <a:rPr lang="de-DE" altLang="de-DE" sz="1600" dirty="0"/>
              <a:t> in der Integration von Eingewanderten und ihrer Nachkommen</a:t>
            </a:r>
          </a:p>
          <a:p>
            <a:pPr>
              <a:lnSpc>
                <a:spcPct val="110000"/>
              </a:lnSpc>
              <a:spcBef>
                <a:spcPts val="2200"/>
              </a:spcBef>
            </a:pPr>
            <a:r>
              <a:rPr lang="de-DE" altLang="de-DE" sz="1600" dirty="0"/>
              <a:t>Unsere für alle unterschiedslos geltende Satzung und das Betriebs-verfassungsgesetz sorgen für ein weitgehend</a:t>
            </a:r>
            <a:r>
              <a:rPr lang="de-DE" altLang="de-DE" sz="1600" b="1" dirty="0"/>
              <a:t> diskriminierungsfreies Miteinander</a:t>
            </a:r>
          </a:p>
          <a:p>
            <a:pPr>
              <a:lnSpc>
                <a:spcPct val="110000"/>
              </a:lnSpc>
              <a:spcBef>
                <a:spcPts val="2200"/>
              </a:spcBef>
            </a:pPr>
            <a:r>
              <a:rPr lang="de-DE" altLang="de-DE" sz="1600" b="1" dirty="0"/>
              <a:t>Mitbestimmung </a:t>
            </a:r>
            <a:r>
              <a:rPr lang="de-DE" altLang="de-DE" sz="1600" dirty="0"/>
              <a:t>und</a:t>
            </a:r>
            <a:r>
              <a:rPr lang="de-DE" altLang="de-DE" sz="1600" b="1" dirty="0"/>
              <a:t> gewerkschaftliches Engagement </a:t>
            </a:r>
            <a:r>
              <a:rPr lang="de-DE" altLang="de-DE" sz="1600" dirty="0"/>
              <a:t>sind ein </a:t>
            </a:r>
            <a:r>
              <a:rPr lang="de-DE" altLang="de-DE" sz="1600" b="1" dirty="0"/>
              <a:t>wichtiger Beitrag zu erfolgreicher Integration</a:t>
            </a:r>
            <a:r>
              <a:rPr lang="de-DE" altLang="de-DE" sz="1600" dirty="0"/>
              <a:t> </a:t>
            </a:r>
          </a:p>
        </p:txBody>
      </p:sp>
      <p:sp>
        <p:nvSpPr>
          <p:cNvPr id="11267" name="Textplatzhalter 3"/>
          <p:cNvSpPr>
            <a:spLocks noGrp="1"/>
          </p:cNvSpPr>
          <p:nvPr>
            <p:ph type="body" sz="quarter" idx="14"/>
          </p:nvPr>
        </p:nvSpPr>
        <p:spPr>
          <a:xfrm>
            <a:off x="730250" y="1268413"/>
            <a:ext cx="7813675" cy="576262"/>
          </a:xfrm>
        </p:spPr>
        <p:txBody>
          <a:bodyPr/>
          <a:lstStyle/>
          <a:p>
            <a:r>
              <a:rPr lang="de-DE" altLang="de-DE" dirty="0">
                <a:solidFill>
                  <a:srgbClr val="FF0000"/>
                </a:solidFill>
              </a:rPr>
              <a:t>Drei ermutigende Befunde vorab</a:t>
            </a:r>
          </a:p>
        </p:txBody>
      </p:sp>
      <p:pic>
        <p:nvPicPr>
          <p:cNvPr id="11268"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2001838"/>
            <a:ext cx="39878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5076056" y="6453188"/>
            <a:ext cx="1708943" cy="215444"/>
          </a:xfrm>
          <a:prstGeom prst="rect">
            <a:avLst/>
          </a:prstGeom>
          <a:noFill/>
        </p:spPr>
        <p:txBody>
          <a:bodyPr wrap="square" rtlCol="0">
            <a:spAutoFit/>
          </a:bodyPr>
          <a:lstStyle/>
          <a:p>
            <a:r>
              <a:rPr lang="de-DE" sz="800"/>
              <a:t>Foto: v.Polentz/Transitfoto</a:t>
            </a:r>
          </a:p>
        </p:txBody>
      </p:sp>
    </p:spTree>
    <p:extLst>
      <p:ext uri="{BB962C8B-B14F-4D97-AF65-F5344CB8AC3E}">
        <p14:creationId xmlns:p14="http://schemas.microsoft.com/office/powerpoint/2010/main" val="873060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platzhalter 4"/>
          <p:cNvSpPr>
            <a:spLocks noGrp="1"/>
          </p:cNvSpPr>
          <p:nvPr>
            <p:ph type="body" sz="quarter" idx="14"/>
          </p:nvPr>
        </p:nvSpPr>
        <p:spPr>
          <a:xfrm>
            <a:off x="755650" y="1268413"/>
            <a:ext cx="7345363" cy="468312"/>
          </a:xfrm>
        </p:spPr>
        <p:txBody>
          <a:bodyPr/>
          <a:lstStyle/>
          <a:p>
            <a:pPr>
              <a:spcBef>
                <a:spcPct val="0"/>
              </a:spcBef>
            </a:pPr>
            <a:r>
              <a:rPr lang="de-DE" altLang="de-DE" dirty="0"/>
              <a:t>Mitglieder mit und ohne Migrationshintergrund bewerten die Interessenvertretung durch die IG Metall gleichermaßen gut</a:t>
            </a:r>
          </a:p>
          <a:p>
            <a:pPr>
              <a:spcBef>
                <a:spcPct val="0"/>
              </a:spcBef>
            </a:pPr>
            <a:endParaRPr lang="de-DE" altLang="de-DE" dirty="0"/>
          </a:p>
        </p:txBody>
      </p:sp>
      <p:sp>
        <p:nvSpPr>
          <p:cNvPr id="46084" name="Textplatzhalter 7"/>
          <p:cNvSpPr txBox="1">
            <a:spLocks/>
          </p:cNvSpPr>
          <p:nvPr/>
        </p:nvSpPr>
        <p:spPr bwMode="auto">
          <a:xfrm>
            <a:off x="801688" y="890588"/>
            <a:ext cx="70564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nSpc>
                <a:spcPct val="125000"/>
              </a:lnSpc>
              <a:spcBef>
                <a:spcPts val="1800"/>
              </a:spcBef>
              <a:buClr>
                <a:srgbClr val="FF0000"/>
              </a:buClr>
              <a:buSzPct val="120000"/>
              <a:buFont typeface="Wingdings" panose="05000000000000000000" pitchFamily="2" charset="2"/>
              <a:buChar char="l"/>
              <a:defRPr>
                <a:solidFill>
                  <a:schemeClr val="tx1"/>
                </a:solidFill>
                <a:latin typeface="Segoe UI" panose="020B0502040204020203" pitchFamily="34" charset="0"/>
              </a:defRPr>
            </a:lvl1pPr>
            <a:lvl2pPr marL="892175" indent="-447675">
              <a:lnSpc>
                <a:spcPct val="125000"/>
              </a:lnSpc>
              <a:spcBef>
                <a:spcPts val="1200"/>
              </a:spcBef>
              <a:buClr>
                <a:srgbClr val="FF0000"/>
              </a:buClr>
              <a:buSzPct val="100000"/>
              <a:buFont typeface="Wingdings" panose="05000000000000000000" pitchFamily="2" charset="2"/>
              <a:buChar char="l"/>
              <a:defRPr sz="1600">
                <a:solidFill>
                  <a:schemeClr val="tx1"/>
                </a:solidFill>
                <a:latin typeface="Segoe UI" panose="020B0502040204020203" pitchFamily="34" charset="0"/>
              </a:defRPr>
            </a:lvl2pPr>
            <a:lvl3pPr marL="1252538" indent="-358775">
              <a:lnSpc>
                <a:spcPct val="125000"/>
              </a:lnSpc>
              <a:spcBef>
                <a:spcPts val="1200"/>
              </a:spcBef>
              <a:buClr>
                <a:srgbClr val="FF0000"/>
              </a:buClr>
              <a:buSzPct val="100000"/>
              <a:buFont typeface="Wingdings" panose="05000000000000000000" pitchFamily="2" charset="2"/>
              <a:buChar char="l"/>
              <a:tabLst>
                <a:tab pos="1252538" algn="l"/>
              </a:tabLst>
              <a:defRPr sz="1400">
                <a:solidFill>
                  <a:schemeClr val="tx1"/>
                </a:solidFill>
                <a:latin typeface="Segoe UI" panose="020B0502040204020203" pitchFamily="34" charset="0"/>
              </a:defRPr>
            </a:lvl3pPr>
            <a:lvl4pPr marL="1614488" indent="-358775">
              <a:lnSpc>
                <a:spcPct val="125000"/>
              </a:lnSpc>
              <a:spcBef>
                <a:spcPts val="1200"/>
              </a:spcBef>
              <a:buClr>
                <a:srgbClr val="FF0000"/>
              </a:buClr>
              <a:buSzPct val="100000"/>
              <a:buFont typeface="Wingdings" panose="05000000000000000000" pitchFamily="2" charset="2"/>
              <a:buChar char="l"/>
              <a:tabLst>
                <a:tab pos="1704975" algn="l"/>
              </a:tabLst>
              <a:defRPr sz="1200">
                <a:solidFill>
                  <a:schemeClr val="tx1"/>
                </a:solidFill>
                <a:latin typeface="Segoe UI" panose="020B0502040204020203" pitchFamily="34" charset="0"/>
              </a:defRPr>
            </a:lvl4pPr>
            <a:lvl5pPr marL="1879600" indent="-287338">
              <a:lnSpc>
                <a:spcPct val="125000"/>
              </a:lnSpc>
              <a:spcBef>
                <a:spcPts val="1000"/>
              </a:spcBef>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5pPr>
            <a:lvl6pPr marL="23368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6pPr>
            <a:lvl7pPr marL="27940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7pPr>
            <a:lvl8pPr marL="32512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8pPr>
            <a:lvl9pPr marL="3708400" indent="-287338"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9pPr>
          </a:lstStyle>
          <a:p>
            <a:pPr defTabSz="914400" eaLnBrk="1" hangingPunct="1"/>
            <a:endParaRPr lang="de-DE" altLang="de-DE"/>
          </a:p>
        </p:txBody>
      </p:sp>
      <p:graphicFrame>
        <p:nvGraphicFramePr>
          <p:cNvPr id="8" name="Tabelle 7"/>
          <p:cNvGraphicFramePr>
            <a:graphicFrameLocks noGrp="1"/>
          </p:cNvGraphicFramePr>
          <p:nvPr>
            <p:extLst>
              <p:ext uri="{D42A27DB-BD31-4B8C-83A1-F6EECF244321}">
                <p14:modId xmlns:p14="http://schemas.microsoft.com/office/powerpoint/2010/main" val="2094993361"/>
              </p:ext>
            </p:extLst>
          </p:nvPr>
        </p:nvGraphicFramePr>
        <p:xfrm>
          <a:off x="755650" y="2319338"/>
          <a:ext cx="7421563" cy="3517655"/>
        </p:xfrm>
        <a:graphic>
          <a:graphicData uri="http://schemas.openxmlformats.org/drawingml/2006/table">
            <a:tbl>
              <a:tblPr firstRow="1" bandRow="1">
                <a:tableStyleId>{D27102A9-8310-4765-A935-A1911B00CA55}</a:tableStyleId>
              </a:tblPr>
              <a:tblGrid>
                <a:gridCol w="4464007">
                  <a:extLst>
                    <a:ext uri="{9D8B030D-6E8A-4147-A177-3AD203B41FA5}">
                      <a16:colId xmlns:a16="http://schemas.microsoft.com/office/drawing/2014/main" xmlns="" val="20000"/>
                    </a:ext>
                  </a:extLst>
                </a:gridCol>
                <a:gridCol w="1482991">
                  <a:extLst>
                    <a:ext uri="{9D8B030D-6E8A-4147-A177-3AD203B41FA5}">
                      <a16:colId xmlns:a16="http://schemas.microsoft.com/office/drawing/2014/main" xmlns="" val="20001"/>
                    </a:ext>
                  </a:extLst>
                </a:gridCol>
                <a:gridCol w="1474565">
                  <a:extLst>
                    <a:ext uri="{9D8B030D-6E8A-4147-A177-3AD203B41FA5}">
                      <a16:colId xmlns:a16="http://schemas.microsoft.com/office/drawing/2014/main" xmlns="" val="20002"/>
                    </a:ext>
                  </a:extLst>
                </a:gridCol>
              </a:tblGrid>
              <a:tr h="694763">
                <a:tc>
                  <a:txBody>
                    <a:bodyPr/>
                    <a:lstStyle/>
                    <a:p>
                      <a:pPr>
                        <a:lnSpc>
                          <a:spcPct val="110000"/>
                        </a:lnSpc>
                      </a:pPr>
                      <a:endParaRPr lang="de-DE" sz="1200">
                        <a:latin typeface="Arial"/>
                        <a:cs typeface="Arial"/>
                      </a:endParaRPr>
                    </a:p>
                  </a:txBody>
                  <a:tcPr marL="91443" marR="91443" marT="45708" marB="45708"/>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de-DE" sz="1100"/>
                        <a:t>Mit Migrations-hintergrund</a:t>
                      </a:r>
                    </a:p>
                    <a:p>
                      <a:pPr algn="ctr">
                        <a:lnSpc>
                          <a:spcPct val="90000"/>
                        </a:lnSpc>
                      </a:pPr>
                      <a:endParaRPr lang="de-DE" sz="1100" b="1" dirty="0">
                        <a:solidFill>
                          <a:schemeClr val="tx1"/>
                        </a:solidFill>
                        <a:latin typeface="Segoe UI" panose="020B0502040204020203" pitchFamily="34" charset="0"/>
                        <a:cs typeface="Segoe UI" panose="020B0502040204020203" pitchFamily="34" charset="0"/>
                      </a:endParaRPr>
                    </a:p>
                  </a:txBody>
                  <a:tcPr marL="91443" marR="91443" marT="45708" marB="45708" anchor="b"/>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de-DE" sz="1100"/>
                    </a:p>
                    <a:p>
                      <a:pPr marL="0" marR="0" lvl="0" indent="0" algn="ctr" defTabSz="914400" rtl="0" eaLnBrk="1" fontAlgn="auto" latinLnBrk="0" hangingPunct="1">
                        <a:lnSpc>
                          <a:spcPct val="90000"/>
                        </a:lnSpc>
                        <a:spcBef>
                          <a:spcPts val="0"/>
                        </a:spcBef>
                        <a:spcAft>
                          <a:spcPts val="0"/>
                        </a:spcAft>
                        <a:buClrTx/>
                        <a:buSzTx/>
                        <a:buFontTx/>
                        <a:buNone/>
                        <a:tabLst/>
                        <a:defRPr/>
                      </a:pPr>
                      <a:r>
                        <a:rPr lang="de-DE" sz="1100"/>
                        <a:t>Ohne Migrations-hintergrund</a:t>
                      </a:r>
                    </a:p>
                    <a:p>
                      <a:pPr algn="ctr">
                        <a:lnSpc>
                          <a:spcPct val="90000"/>
                        </a:lnSpc>
                      </a:pPr>
                      <a:endParaRPr lang="de-DE" sz="1100" b="1">
                        <a:solidFill>
                          <a:schemeClr val="tx1"/>
                        </a:solidFill>
                        <a:latin typeface="Segoe UI" panose="020B0502040204020203" pitchFamily="34" charset="0"/>
                        <a:cs typeface="Segoe UI" panose="020B0502040204020203" pitchFamily="34" charset="0"/>
                      </a:endParaRPr>
                    </a:p>
                  </a:txBody>
                  <a:tcPr marL="91443" marR="91443" marT="45708" marB="45708" anchor="b"/>
                </a:tc>
                <a:extLst>
                  <a:ext uri="{0D108BD9-81ED-4DB2-BD59-A6C34878D82A}">
                    <a16:rowId xmlns:a16="http://schemas.microsoft.com/office/drawing/2014/main" xmlns="" val="10001"/>
                  </a:ext>
                </a:extLst>
              </a:tr>
              <a:tr h="414742">
                <a:tc gridSpan="3">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kern="1200">
                          <a:effectLst/>
                          <a:latin typeface="Segoe UI Semibold" panose="020B0702040204020203" pitchFamily="34" charset="0"/>
                          <a:cs typeface="Segoe UI Semibold" panose="020B0702040204020203" pitchFamily="34" charset="0"/>
                        </a:rPr>
                        <a:t>Interessenvertretung insgesamt:</a:t>
                      </a:r>
                      <a:endParaRPr lang="de-DE" sz="1400" b="1">
                        <a:latin typeface="Segoe UI Semibold" panose="020B0702040204020203" pitchFamily="34" charset="0"/>
                        <a:cs typeface="Segoe UI Semibold" panose="020B0702040204020203" pitchFamily="34" charset="0"/>
                      </a:endParaRPr>
                    </a:p>
                  </a:txBody>
                  <a:tcPr marL="91443" marR="91443" marT="45708" marB="45708" anchor="ctr"/>
                </a:tc>
                <a:tc hMerge="1">
                  <a:txBody>
                    <a:bodyPr/>
                    <a:lstStyle/>
                    <a:p>
                      <a:pPr algn="ctr">
                        <a:lnSpc>
                          <a:spcPct val="110000"/>
                        </a:lnSpc>
                      </a:pPr>
                      <a:endParaRPr lang="de-DE" sz="1200" b="0" dirty="0">
                        <a:solidFill>
                          <a:srgbClr val="404333"/>
                        </a:solidFill>
                        <a:latin typeface="+mn-lt"/>
                        <a:cs typeface="Segoe UI" panose="020B0502040204020203" pitchFamily="34" charset="0"/>
                      </a:endParaRPr>
                    </a:p>
                  </a:txBody>
                  <a:tcPr anchor="ctr">
                    <a:solidFill>
                      <a:schemeClr val="bg1">
                        <a:lumMod val="95000"/>
                      </a:schemeClr>
                    </a:solidFill>
                  </a:tcPr>
                </a:tc>
                <a:tc hMerge="1">
                  <a:txBody>
                    <a:bodyPr/>
                    <a:lstStyle/>
                    <a:p>
                      <a:pPr marL="0" algn="ctr" defTabSz="914400" rtl="0" eaLnBrk="1" latinLnBrk="0" hangingPunct="1">
                        <a:lnSpc>
                          <a:spcPct val="110000"/>
                        </a:lnSpc>
                      </a:pPr>
                      <a:endParaRPr lang="de-DE" sz="1200" b="0" kern="1200" dirty="0">
                        <a:solidFill>
                          <a:srgbClr val="FF0000"/>
                        </a:solidFill>
                        <a:latin typeface="+mn-lt"/>
                        <a:ea typeface="+mn-ea"/>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xmlns="" val="10002"/>
                  </a:ext>
                </a:extLst>
              </a:tr>
              <a:tr h="409581">
                <a:tc>
                  <a:txBody>
                    <a:bodyPr/>
                    <a:lstStyle/>
                    <a:p>
                      <a:pPr>
                        <a:lnSpc>
                          <a:spcPct val="110000"/>
                        </a:lnSpc>
                      </a:pPr>
                      <a:r>
                        <a:rPr lang="de-DE" sz="1400" kern="1200">
                          <a:effectLst/>
                        </a:rPr>
                        <a:t>Sehr gut / gut </a:t>
                      </a:r>
                      <a:endParaRPr lang="de-DE" sz="1400" b="0" dirty="0">
                        <a:solidFill>
                          <a:srgbClr val="404333"/>
                        </a:solidFill>
                        <a:latin typeface="+mn-lt"/>
                        <a:ea typeface="SimSun-ExtB" panose="02010609060101010101" pitchFamily="49" charset="-122"/>
                        <a:cs typeface="Segoe UI" panose="020B0502040204020203" pitchFamily="34" charset="0"/>
                      </a:endParaRPr>
                    </a:p>
                  </a:txBody>
                  <a:tcPr marL="91443" marR="91443" marT="45708" marB="45708" anchor="ctr"/>
                </a:tc>
                <a:tc>
                  <a:txBody>
                    <a:bodyPr/>
                    <a:lstStyle/>
                    <a:p>
                      <a:pPr algn="ctr">
                        <a:lnSpc>
                          <a:spcPct val="110000"/>
                        </a:lnSpc>
                      </a:pPr>
                      <a:r>
                        <a:rPr lang="de-DE" sz="1400" dirty="0"/>
                        <a:t>69 %</a:t>
                      </a:r>
                      <a:endParaRPr lang="de-DE" sz="1400" b="0" dirty="0">
                        <a:solidFill>
                          <a:srgbClr val="404333"/>
                        </a:solidFill>
                        <a:latin typeface="+mn-lt"/>
                        <a:cs typeface="Segoe UI" panose="020B0502040204020203" pitchFamily="34" charset="0"/>
                      </a:endParaRPr>
                    </a:p>
                  </a:txBody>
                  <a:tcPr marL="91443" marR="91443" marT="45708" marB="45708" anchor="ctr"/>
                </a:tc>
                <a:tc>
                  <a:txBody>
                    <a:bodyPr/>
                    <a:lstStyle/>
                    <a:p>
                      <a:pPr algn="ctr">
                        <a:lnSpc>
                          <a:spcPct val="110000"/>
                        </a:lnSpc>
                      </a:pPr>
                      <a:r>
                        <a:rPr lang="de-DE" sz="1400"/>
                        <a:t>70 %</a:t>
                      </a:r>
                      <a:endParaRPr lang="de-DE" sz="1400" b="0">
                        <a:solidFill>
                          <a:srgbClr val="404333"/>
                        </a:solidFill>
                        <a:latin typeface="+mn-lt"/>
                        <a:cs typeface="Segoe UI" panose="020B0502040204020203" pitchFamily="34" charset="0"/>
                      </a:endParaRPr>
                    </a:p>
                  </a:txBody>
                  <a:tcPr marL="91443" marR="91443" marT="45708" marB="45708" anchor="ctr"/>
                </a:tc>
                <a:extLst>
                  <a:ext uri="{0D108BD9-81ED-4DB2-BD59-A6C34878D82A}">
                    <a16:rowId xmlns:a16="http://schemas.microsoft.com/office/drawing/2014/main" xmlns="" val="10003"/>
                  </a:ext>
                </a:extLst>
              </a:tr>
              <a:tr h="454515">
                <a:tc gridSpan="3">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400" kern="1200">
                        <a:effectLst/>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de-DE" sz="1400" kern="1200">
                          <a:effectLst/>
                          <a:latin typeface="Segoe UI Semibold" panose="020B0702040204020203" pitchFamily="34" charset="0"/>
                          <a:cs typeface="Segoe UI Semibold" panose="020B0702040204020203" pitchFamily="34" charset="0"/>
                        </a:rPr>
                        <a:t>… bei der Gleichstellung Frauen und Männern:</a:t>
                      </a:r>
                      <a:endParaRPr lang="de-DE" sz="1400" b="1">
                        <a:solidFill>
                          <a:srgbClr val="404333"/>
                        </a:solidFill>
                        <a:latin typeface="Segoe UI Semibold" panose="020B0702040204020203" pitchFamily="34" charset="0"/>
                        <a:ea typeface="SimSun-ExtB" panose="02010609060101010101" pitchFamily="49" charset="-122"/>
                        <a:cs typeface="Segoe UI Semibold" panose="020B0702040204020203" pitchFamily="34" charset="0"/>
                      </a:endParaRPr>
                    </a:p>
                  </a:txBody>
                  <a:tcPr marL="91443" marR="91443" marT="45708" marB="45708" anchor="ctr"/>
                </a:tc>
                <a:tc hMerge="1">
                  <a:txBody>
                    <a:bodyPr/>
                    <a:lstStyle/>
                    <a:p>
                      <a:pPr algn="ctr">
                        <a:lnSpc>
                          <a:spcPct val="110000"/>
                        </a:lnSpc>
                      </a:pPr>
                      <a:endParaRPr lang="de-DE" sz="1600" b="0">
                        <a:solidFill>
                          <a:srgbClr val="404333"/>
                        </a:solidFill>
                        <a:latin typeface="+mn-lt"/>
                        <a:cs typeface="Segoe UI" panose="020B0502040204020203" pitchFamily="34" charset="0"/>
                      </a:endParaRPr>
                    </a:p>
                  </a:txBody>
                  <a:tcPr anchor="ctr">
                    <a:lnR w="12700" cmpd="sng">
                      <a:noFill/>
                    </a:lnR>
                    <a:solidFill>
                      <a:schemeClr val="bg1">
                        <a:lumMod val="95000"/>
                      </a:schemeClr>
                    </a:solidFill>
                  </a:tcPr>
                </a:tc>
                <a:tc hMerge="1">
                  <a:txBody>
                    <a:bodyPr/>
                    <a:lstStyle/>
                    <a:p>
                      <a:pPr algn="ctr">
                        <a:lnSpc>
                          <a:spcPct val="110000"/>
                        </a:lnSpc>
                      </a:pPr>
                      <a:endParaRPr lang="de-DE" sz="1600" b="0">
                        <a:solidFill>
                          <a:srgbClr val="FF0000"/>
                        </a:solidFill>
                        <a:latin typeface="+mn-lt"/>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488186">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a:t>Sehr gut / gut </a:t>
                      </a:r>
                      <a:endParaRPr lang="de-DE" sz="1400" b="0">
                        <a:solidFill>
                          <a:srgbClr val="404333"/>
                        </a:solidFill>
                        <a:latin typeface="+mn-lt"/>
                        <a:ea typeface="SimSun-ExtB" panose="02010609060101010101" pitchFamily="49" charset="-122"/>
                        <a:cs typeface="Segoe UI" panose="020B0502040204020203" pitchFamily="34" charset="0"/>
                      </a:endParaRPr>
                    </a:p>
                  </a:txBody>
                  <a:tcPr marL="91443" marR="91443" marT="45708" marB="45708" anchor="ctr"/>
                </a:tc>
                <a:tc>
                  <a:txBody>
                    <a:bodyPr/>
                    <a:lstStyle/>
                    <a:p>
                      <a:pPr algn="ctr">
                        <a:lnSpc>
                          <a:spcPct val="110000"/>
                        </a:lnSpc>
                      </a:pPr>
                      <a:r>
                        <a:rPr lang="de-DE" sz="1400" dirty="0"/>
                        <a:t>62 %</a:t>
                      </a:r>
                      <a:endParaRPr lang="de-DE" sz="1400" b="0" dirty="0">
                        <a:solidFill>
                          <a:srgbClr val="404333"/>
                        </a:solidFill>
                        <a:latin typeface="+mn-lt"/>
                        <a:cs typeface="Segoe UI" panose="020B0502040204020203" pitchFamily="34" charset="0"/>
                      </a:endParaRPr>
                    </a:p>
                  </a:txBody>
                  <a:tcPr marL="91443" marR="91443" marT="45708" marB="45708" anchor="ctr"/>
                </a:tc>
                <a:tc>
                  <a:txBody>
                    <a:bodyPr/>
                    <a:lstStyle/>
                    <a:p>
                      <a:pPr algn="ctr">
                        <a:lnSpc>
                          <a:spcPct val="110000"/>
                        </a:lnSpc>
                      </a:pPr>
                      <a:r>
                        <a:rPr lang="de-DE" sz="1400"/>
                        <a:t>61 %</a:t>
                      </a:r>
                      <a:endParaRPr lang="de-DE" sz="1400" b="0">
                        <a:solidFill>
                          <a:schemeClr val="tx1"/>
                        </a:solidFill>
                        <a:latin typeface="+mn-lt"/>
                        <a:cs typeface="Segoe UI" panose="020B0502040204020203" pitchFamily="34" charset="0"/>
                      </a:endParaRPr>
                    </a:p>
                  </a:txBody>
                  <a:tcPr marL="91443" marR="91443" marT="45708" marB="45708" anchor="ctr"/>
                </a:tc>
                <a:extLst>
                  <a:ext uri="{0D108BD9-81ED-4DB2-BD59-A6C34878D82A}">
                    <a16:rowId xmlns:a16="http://schemas.microsoft.com/office/drawing/2014/main" xmlns="" val="3553897024"/>
                  </a:ext>
                </a:extLst>
              </a:tr>
              <a:tr h="435232">
                <a:tc gridSpan="3">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400" kern="1200">
                        <a:effectLst/>
                        <a:latin typeface="Segoe UI Semibold" panose="020B0702040204020203" pitchFamily="34" charset="0"/>
                        <a:cs typeface="Segoe UI Semibold" panose="020B0702040204020203"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de-DE" sz="1400" kern="1200">
                          <a:effectLst/>
                          <a:latin typeface="Segoe UI Semibold" panose="020B0702040204020203" pitchFamily="34" charset="0"/>
                          <a:cs typeface="Segoe UI Semibold" panose="020B0702040204020203" pitchFamily="34" charset="0"/>
                        </a:rPr>
                        <a:t>… beim Thema Integration von Migrant/innen im Beruf:</a:t>
                      </a:r>
                      <a:endParaRPr lang="de-DE" sz="1400" b="1">
                        <a:solidFill>
                          <a:srgbClr val="404333"/>
                        </a:solidFill>
                        <a:latin typeface="Segoe UI Semibold" panose="020B0702040204020203" pitchFamily="34" charset="0"/>
                        <a:ea typeface="SimSun-ExtB" panose="02010609060101010101" pitchFamily="49" charset="-122"/>
                        <a:cs typeface="Segoe UI Semibold" panose="020B0702040204020203" pitchFamily="34" charset="0"/>
                      </a:endParaRPr>
                    </a:p>
                  </a:txBody>
                  <a:tcPr marL="91443" marR="91443" marT="45708" marB="45708" anchor="ctr"/>
                </a:tc>
                <a:tc hMerge="1">
                  <a:txBody>
                    <a:bodyPr/>
                    <a:lstStyle/>
                    <a:p>
                      <a:pPr algn="ctr">
                        <a:lnSpc>
                          <a:spcPct val="110000"/>
                        </a:lnSpc>
                      </a:pPr>
                      <a:endParaRPr lang="de-DE" sz="1600" b="0">
                        <a:solidFill>
                          <a:srgbClr val="404333"/>
                        </a:solidFill>
                        <a:latin typeface="+mn-lt"/>
                        <a:cs typeface="Segoe UI" panose="020B0502040204020203" pitchFamily="34" charset="0"/>
                      </a:endParaRPr>
                    </a:p>
                  </a:txBody>
                  <a:tcPr anchor="ctr">
                    <a:solidFill>
                      <a:schemeClr val="bg1">
                        <a:lumMod val="95000"/>
                      </a:schemeClr>
                    </a:solidFill>
                  </a:tcPr>
                </a:tc>
                <a:tc hMerge="1">
                  <a:txBody>
                    <a:bodyPr/>
                    <a:lstStyle/>
                    <a:p>
                      <a:pPr algn="ctr">
                        <a:lnSpc>
                          <a:spcPct val="110000"/>
                        </a:lnSpc>
                      </a:pPr>
                      <a:endParaRPr lang="de-DE" sz="1600" b="0">
                        <a:solidFill>
                          <a:srgbClr val="404333"/>
                        </a:solidFill>
                        <a:latin typeface="+mn-lt"/>
                        <a:cs typeface="Segoe UI" panose="020B0502040204020203" pitchFamily="34" charset="0"/>
                      </a:endParaRPr>
                    </a:p>
                  </a:txBody>
                  <a:tcPr anchor="ctr">
                    <a:lnT w="12700" cmpd="sng">
                      <a:noFill/>
                    </a:lnT>
                    <a:solidFill>
                      <a:schemeClr val="bg1">
                        <a:lumMod val="95000"/>
                      </a:schemeClr>
                    </a:solidFill>
                  </a:tcPr>
                </a:tc>
                <a:extLst>
                  <a:ext uri="{0D108BD9-81ED-4DB2-BD59-A6C34878D82A}">
                    <a16:rowId xmlns:a16="http://schemas.microsoft.com/office/drawing/2014/main" xmlns="" val="945315485"/>
                  </a:ext>
                </a:extLst>
              </a:tr>
              <a:tr h="38861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a:t>Sehr gut / gut </a:t>
                      </a:r>
                      <a:endParaRPr lang="de-DE" sz="1400" b="0">
                        <a:solidFill>
                          <a:srgbClr val="404333"/>
                        </a:solidFill>
                        <a:latin typeface="+mn-lt"/>
                        <a:ea typeface="SimSun-ExtB" panose="02010609060101010101" pitchFamily="49" charset="-122"/>
                        <a:cs typeface="Segoe UI" panose="020B0502040204020203" pitchFamily="34" charset="0"/>
                      </a:endParaRPr>
                    </a:p>
                  </a:txBody>
                  <a:tcPr marL="91443" marR="91443" marT="45708" marB="45708" anchor="ctr"/>
                </a:tc>
                <a:tc>
                  <a:txBody>
                    <a:bodyPr/>
                    <a:lstStyle/>
                    <a:p>
                      <a:pPr algn="ctr">
                        <a:lnSpc>
                          <a:spcPct val="110000"/>
                        </a:lnSpc>
                      </a:pPr>
                      <a:r>
                        <a:rPr lang="de-DE" sz="1400" dirty="0"/>
                        <a:t>50 %</a:t>
                      </a:r>
                      <a:endParaRPr lang="de-DE" sz="1400" b="0" dirty="0">
                        <a:solidFill>
                          <a:srgbClr val="404333"/>
                        </a:solidFill>
                        <a:latin typeface="+mn-lt"/>
                        <a:cs typeface="Segoe UI" panose="020B0502040204020203" pitchFamily="34" charset="0"/>
                      </a:endParaRPr>
                    </a:p>
                  </a:txBody>
                  <a:tcPr marL="91443" marR="91443" marT="45708" marB="45708" anchor="ctr"/>
                </a:tc>
                <a:tc>
                  <a:txBody>
                    <a:bodyPr/>
                    <a:lstStyle/>
                    <a:p>
                      <a:pPr algn="ctr">
                        <a:lnSpc>
                          <a:spcPct val="110000"/>
                        </a:lnSpc>
                      </a:pPr>
                      <a:r>
                        <a:rPr lang="de-DE" sz="1400" dirty="0"/>
                        <a:t>44 %</a:t>
                      </a:r>
                      <a:endParaRPr lang="de-DE" sz="1400" b="0" dirty="0">
                        <a:solidFill>
                          <a:srgbClr val="404333"/>
                        </a:solidFill>
                        <a:latin typeface="+mn-lt"/>
                        <a:cs typeface="Segoe UI" panose="020B0502040204020203" pitchFamily="34" charset="0"/>
                      </a:endParaRPr>
                    </a:p>
                  </a:txBody>
                  <a:tcPr marL="91443" marR="91443" marT="45708" marB="45708" anchor="ctr"/>
                </a:tc>
                <a:extLst>
                  <a:ext uri="{0D108BD9-81ED-4DB2-BD59-A6C34878D82A}">
                    <a16:rowId xmlns:a16="http://schemas.microsoft.com/office/drawing/2014/main" xmlns="" val="3646074963"/>
                  </a:ext>
                </a:extLst>
              </a:tr>
            </a:tbl>
          </a:graphicData>
        </a:graphic>
      </p:graphicFrame>
      <p:sp>
        <p:nvSpPr>
          <p:cNvPr id="46119" name="Titel 1"/>
          <p:cNvSpPr txBox="1">
            <a:spLocks/>
          </p:cNvSpPr>
          <p:nvPr/>
        </p:nvSpPr>
        <p:spPr bwMode="auto">
          <a:xfrm>
            <a:off x="431800" y="222250"/>
            <a:ext cx="6911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fontAlgn="base">
              <a:spcBef>
                <a:spcPct val="0"/>
              </a:spcBef>
              <a:spcAft>
                <a:spcPct val="0"/>
              </a:spcAft>
              <a:defRPr>
                <a:solidFill>
                  <a:schemeClr val="tx1"/>
                </a:solidFill>
                <a:latin typeface="Segoe UI" panose="020B0502040204020203" pitchFamily="34" charset="0"/>
              </a:defRPr>
            </a:lvl6pPr>
            <a:lvl7pPr marL="2971800" indent="-228600" fontAlgn="base">
              <a:spcBef>
                <a:spcPct val="0"/>
              </a:spcBef>
              <a:spcAft>
                <a:spcPct val="0"/>
              </a:spcAft>
              <a:defRPr>
                <a:solidFill>
                  <a:schemeClr val="tx1"/>
                </a:solidFill>
                <a:latin typeface="Segoe UI" panose="020B0502040204020203" pitchFamily="34" charset="0"/>
              </a:defRPr>
            </a:lvl7pPr>
            <a:lvl8pPr marL="3429000" indent="-228600" fontAlgn="base">
              <a:spcBef>
                <a:spcPct val="0"/>
              </a:spcBef>
              <a:spcAft>
                <a:spcPct val="0"/>
              </a:spcAft>
              <a:defRPr>
                <a:solidFill>
                  <a:schemeClr val="tx1"/>
                </a:solidFill>
                <a:latin typeface="Segoe UI" panose="020B0502040204020203" pitchFamily="34" charset="0"/>
              </a:defRPr>
            </a:lvl8pPr>
            <a:lvl9pPr marL="3886200" indent="-228600" fontAlgn="base">
              <a:spcBef>
                <a:spcPct val="0"/>
              </a:spcBef>
              <a:spcAft>
                <a:spcPct val="0"/>
              </a:spcAft>
              <a:defRPr>
                <a:solidFill>
                  <a:schemeClr val="tx1"/>
                </a:solidFill>
                <a:latin typeface="Segoe UI" panose="020B0502040204020203" pitchFamily="34" charset="0"/>
              </a:defRPr>
            </a:lvl9pPr>
          </a:lstStyle>
          <a:p>
            <a:pPr defTabSz="914400" eaLnBrk="1" hangingPunct="1">
              <a:lnSpc>
                <a:spcPct val="90000"/>
              </a:lnSpc>
            </a:pPr>
            <a:r>
              <a:rPr lang="de-DE" altLang="de-DE" sz="2000" b="1">
                <a:solidFill>
                  <a:srgbClr val="FF0000"/>
                </a:solidFill>
              </a:rPr>
              <a:t>Interessenvertretung durch die IG Metall</a:t>
            </a:r>
            <a:endParaRPr lang="de-DE" altLang="de-DE" sz="2000" b="1">
              <a:solidFill>
                <a:srgbClr val="E70000"/>
              </a:solidFill>
              <a:cs typeface="Segoe UI" panose="020B0502040204020203" pitchFamily="34" charset="0"/>
            </a:endParaRPr>
          </a:p>
        </p:txBody>
      </p:sp>
    </p:spTree>
    <p:extLst>
      <p:ext uri="{BB962C8B-B14F-4D97-AF65-F5344CB8AC3E}">
        <p14:creationId xmlns:p14="http://schemas.microsoft.com/office/powerpoint/2010/main" val="236673822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de-DE" altLang="de-DE"/>
              <a:t>Die fünf </a:t>
            </a:r>
            <a:r>
              <a:rPr lang="de-DE" altLang="de-DE" dirty="0"/>
              <a:t>Kernbotschaften</a:t>
            </a:r>
          </a:p>
        </p:txBody>
      </p:sp>
      <p:pic>
        <p:nvPicPr>
          <p:cNvPr id="2" name="Grafik 1"/>
          <p:cNvPicPr>
            <a:picLocks noChangeAspect="1"/>
          </p:cNvPicPr>
          <p:nvPr/>
        </p:nvPicPr>
        <p:blipFill>
          <a:blip r:embed="rId3"/>
          <a:stretch>
            <a:fillRect/>
          </a:stretch>
        </p:blipFill>
        <p:spPr>
          <a:xfrm>
            <a:off x="684088" y="1162838"/>
            <a:ext cx="6696200" cy="4108568"/>
          </a:xfrm>
          <a:prstGeom prst="rect">
            <a:avLst/>
          </a:prstGeom>
        </p:spPr>
      </p:pic>
      <p:pic>
        <p:nvPicPr>
          <p:cNvPr id="4" name="Grafik 3"/>
          <p:cNvPicPr>
            <a:picLocks noChangeAspect="1"/>
          </p:cNvPicPr>
          <p:nvPr/>
        </p:nvPicPr>
        <p:blipFill>
          <a:blip r:embed="rId4"/>
          <a:stretch>
            <a:fillRect/>
          </a:stretch>
        </p:blipFill>
        <p:spPr>
          <a:xfrm>
            <a:off x="7113307" y="4202838"/>
            <a:ext cx="1901322" cy="2297728"/>
          </a:xfrm>
          <a:prstGeom prst="rect">
            <a:avLst/>
          </a:prstGeom>
        </p:spPr>
      </p:pic>
    </p:spTree>
    <p:extLst>
      <p:ext uri="{BB962C8B-B14F-4D97-AF65-F5344CB8AC3E}">
        <p14:creationId xmlns:p14="http://schemas.microsoft.com/office/powerpoint/2010/main" val="287030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
          <p:cNvSpPr>
            <a:spLocks noGrp="1"/>
          </p:cNvSpPr>
          <p:nvPr>
            <p:ph type="title"/>
          </p:nvPr>
        </p:nvSpPr>
        <p:spPr/>
        <p:txBody>
          <a:bodyPr/>
          <a:lstStyle/>
          <a:p>
            <a:endParaRPr lang="de-DE" altLang="de-DE"/>
          </a:p>
        </p:txBody>
      </p:sp>
      <p:sp>
        <p:nvSpPr>
          <p:cNvPr id="47107" name="Textplatzhalter 1"/>
          <p:cNvSpPr>
            <a:spLocks noGrp="1"/>
          </p:cNvSpPr>
          <p:nvPr>
            <p:ph type="body" sz="quarter" idx="12"/>
          </p:nvPr>
        </p:nvSpPr>
        <p:spPr>
          <a:xfrm>
            <a:off x="755650" y="2149475"/>
            <a:ext cx="7813675" cy="4175125"/>
          </a:xfrm>
        </p:spPr>
        <p:txBody>
          <a:bodyPr/>
          <a:lstStyle/>
          <a:p>
            <a:pPr marL="0" indent="0">
              <a:lnSpc>
                <a:spcPct val="110000"/>
              </a:lnSpc>
              <a:spcBef>
                <a:spcPct val="0"/>
              </a:spcBef>
              <a:buFont typeface="Wingdings" panose="05000000000000000000" pitchFamily="2" charset="2"/>
              <a:buNone/>
            </a:pPr>
            <a:r>
              <a:rPr lang="de-DE" altLang="de-DE" sz="1400" b="1">
                <a:solidFill>
                  <a:srgbClr val="FF0000"/>
                </a:solidFill>
              </a:rPr>
              <a:t>Thema</a:t>
            </a: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r>
              <a:rPr lang="de-DE" altLang="de-DE" sz="1400" b="1">
                <a:solidFill>
                  <a:srgbClr val="FF0000"/>
                </a:solidFill>
              </a:rPr>
              <a:t>Leitung und Durchführung</a:t>
            </a: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r>
              <a:rPr lang="de-DE" altLang="de-DE" sz="1400" b="1">
                <a:solidFill>
                  <a:srgbClr val="FF0000"/>
                </a:solidFill>
              </a:rPr>
              <a:t>Methode und Stichprobe</a:t>
            </a: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r>
              <a:rPr lang="de-DE" altLang="de-DE" sz="1400" b="1">
                <a:solidFill>
                  <a:srgbClr val="FF0000"/>
                </a:solidFill>
              </a:rPr>
              <a:t>Erhebungszeitraum</a:t>
            </a:r>
          </a:p>
          <a:p>
            <a:pPr marL="0" indent="0">
              <a:lnSpc>
                <a:spcPct val="110000"/>
              </a:lnSpc>
              <a:spcBef>
                <a:spcPct val="0"/>
              </a:spcBef>
              <a:buFont typeface="Wingdings" panose="05000000000000000000" pitchFamily="2" charset="2"/>
              <a:buNone/>
            </a:pPr>
            <a:endParaRPr lang="de-DE" altLang="de-DE" sz="1400" b="1">
              <a:solidFill>
                <a:srgbClr val="FF0000"/>
              </a:solidFill>
            </a:endParaRPr>
          </a:p>
          <a:p>
            <a:pPr marL="0" indent="0">
              <a:lnSpc>
                <a:spcPct val="110000"/>
              </a:lnSpc>
              <a:spcBef>
                <a:spcPct val="0"/>
              </a:spcBef>
              <a:buFont typeface="Wingdings" panose="05000000000000000000" pitchFamily="2" charset="2"/>
              <a:buNone/>
            </a:pPr>
            <a:endParaRPr lang="de-DE" altLang="de-DE" sz="1400" b="1">
              <a:solidFill>
                <a:srgbClr val="FF0000"/>
              </a:solidFill>
            </a:endParaRPr>
          </a:p>
        </p:txBody>
      </p:sp>
      <p:sp>
        <p:nvSpPr>
          <p:cNvPr id="47108" name="Textplatzhalter 3"/>
          <p:cNvSpPr>
            <a:spLocks noGrp="1"/>
          </p:cNvSpPr>
          <p:nvPr>
            <p:ph type="body" sz="quarter" idx="14"/>
          </p:nvPr>
        </p:nvSpPr>
        <p:spPr>
          <a:xfrm>
            <a:off x="755650" y="1268413"/>
            <a:ext cx="6696075" cy="468312"/>
          </a:xfrm>
        </p:spPr>
        <p:txBody>
          <a:bodyPr/>
          <a:lstStyle/>
          <a:p>
            <a:pPr>
              <a:spcBef>
                <a:spcPct val="0"/>
              </a:spcBef>
            </a:pPr>
            <a:r>
              <a:rPr lang="de-DE" altLang="de-DE" sz="2000"/>
              <a:t>Repräsentative Befragung</a:t>
            </a:r>
          </a:p>
        </p:txBody>
      </p:sp>
      <p:sp>
        <p:nvSpPr>
          <p:cNvPr id="47109" name="Textplatzhalter 1"/>
          <p:cNvSpPr txBox="1">
            <a:spLocks/>
          </p:cNvSpPr>
          <p:nvPr/>
        </p:nvSpPr>
        <p:spPr bwMode="auto">
          <a:xfrm>
            <a:off x="3707904" y="2103194"/>
            <a:ext cx="4284662" cy="279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nSpc>
                <a:spcPct val="125000"/>
              </a:lnSpc>
              <a:spcBef>
                <a:spcPts val="1800"/>
              </a:spcBef>
              <a:buClr>
                <a:srgbClr val="FF0000"/>
              </a:buClr>
              <a:buSzPct val="120000"/>
              <a:buFont typeface="Wingdings" panose="05000000000000000000" pitchFamily="2" charset="2"/>
              <a:buChar char="l"/>
              <a:defRPr>
                <a:solidFill>
                  <a:schemeClr val="tx1"/>
                </a:solidFill>
                <a:latin typeface="Segoe UI" panose="020B0502040204020203" pitchFamily="34" charset="0"/>
              </a:defRPr>
            </a:lvl1pPr>
            <a:lvl2pPr marL="898525" indent="-450850">
              <a:lnSpc>
                <a:spcPct val="125000"/>
              </a:lnSpc>
              <a:spcBef>
                <a:spcPts val="1200"/>
              </a:spcBef>
              <a:buClr>
                <a:srgbClr val="FF0000"/>
              </a:buClr>
              <a:buSzPct val="100000"/>
              <a:buFont typeface="Wingdings" panose="05000000000000000000" pitchFamily="2" charset="2"/>
              <a:buChar char="l"/>
              <a:defRPr sz="1600">
                <a:solidFill>
                  <a:schemeClr val="tx1"/>
                </a:solidFill>
                <a:latin typeface="Segoe UI" panose="020B0502040204020203" pitchFamily="34" charset="0"/>
              </a:defRPr>
            </a:lvl2pPr>
            <a:lvl3pPr marL="1346200" indent="-447675">
              <a:lnSpc>
                <a:spcPct val="125000"/>
              </a:lnSpc>
              <a:spcBef>
                <a:spcPts val="1200"/>
              </a:spcBef>
              <a:buClr>
                <a:srgbClr val="FF0000"/>
              </a:buClr>
              <a:buSzPct val="100000"/>
              <a:buFont typeface="Wingdings" panose="05000000000000000000" pitchFamily="2" charset="2"/>
              <a:buChar char="l"/>
              <a:tabLst>
                <a:tab pos="1252538" algn="l"/>
              </a:tabLst>
              <a:defRPr sz="1400">
                <a:solidFill>
                  <a:schemeClr val="tx1"/>
                </a:solidFill>
                <a:latin typeface="Segoe UI" panose="020B0502040204020203" pitchFamily="34" charset="0"/>
              </a:defRPr>
            </a:lvl3pPr>
            <a:lvl4pPr marL="1966913" indent="-171450">
              <a:lnSpc>
                <a:spcPct val="125000"/>
              </a:lnSpc>
              <a:spcBef>
                <a:spcPts val="1200"/>
              </a:spcBef>
              <a:buClr>
                <a:srgbClr val="FF0000"/>
              </a:buClr>
              <a:buSzPct val="100000"/>
              <a:buFont typeface="Wingdings" panose="05000000000000000000" pitchFamily="2" charset="2"/>
              <a:buChar char="l"/>
              <a:tabLst>
                <a:tab pos="1704975" algn="l"/>
              </a:tabLst>
              <a:defRPr sz="1200">
                <a:solidFill>
                  <a:schemeClr val="tx1"/>
                </a:solidFill>
                <a:latin typeface="Segoe UI" panose="020B0502040204020203" pitchFamily="34" charset="0"/>
              </a:defRPr>
            </a:lvl4pPr>
            <a:lvl5pPr marL="447675">
              <a:lnSpc>
                <a:spcPct val="125000"/>
              </a:lnSpc>
              <a:spcBef>
                <a:spcPts val="1000"/>
              </a:spcBef>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5pPr>
            <a:lvl6pPr marL="904875"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6pPr>
            <a:lvl7pPr marL="1362075"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7pPr>
            <a:lvl8pPr marL="1819275"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8pPr>
            <a:lvl9pPr marL="2276475" fontAlgn="base">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a:solidFill>
                  <a:schemeClr val="tx1"/>
                </a:solidFill>
                <a:latin typeface="Segoe UI" panose="020B0502040204020203" pitchFamily="34" charset="0"/>
              </a:defRPr>
            </a:lvl9pPr>
          </a:lstStyle>
          <a:p>
            <a:pPr defTabSz="914400" eaLnBrk="1" hangingPunct="1">
              <a:lnSpc>
                <a:spcPct val="110000"/>
              </a:lnSpc>
              <a:spcBef>
                <a:spcPct val="0"/>
              </a:spcBef>
              <a:buSzTx/>
              <a:buFont typeface="Wingdings" panose="05000000000000000000" pitchFamily="2" charset="2"/>
              <a:buNone/>
            </a:pPr>
            <a:r>
              <a:rPr lang="de-DE" altLang="de-DE" sz="1400" b="1"/>
              <a:t>Migrationshintergrund der IG Metall-Mitglieder</a:t>
            </a:r>
          </a:p>
          <a:p>
            <a:pPr defTabSz="914400" eaLnBrk="1" hangingPunct="1">
              <a:lnSpc>
                <a:spcPct val="110000"/>
              </a:lnSpc>
              <a:spcBef>
                <a:spcPct val="0"/>
              </a:spcBef>
              <a:buSzTx/>
              <a:buFont typeface="Wingdings" panose="05000000000000000000" pitchFamily="2" charset="2"/>
              <a:buNone/>
            </a:pPr>
            <a:endParaRPr lang="de-DE" altLang="de-DE" sz="1400"/>
          </a:p>
          <a:p>
            <a:pPr defTabSz="914400">
              <a:lnSpc>
                <a:spcPct val="110000"/>
              </a:lnSpc>
              <a:spcBef>
                <a:spcPct val="0"/>
              </a:spcBef>
              <a:buSzTx/>
              <a:buNone/>
            </a:pPr>
            <a:r>
              <a:rPr lang="de-DE" altLang="de-DE" sz="1400"/>
              <a:t>Berliner Institut für empirische Integrations- und Migrationsforschung (BIM) der Humboldt Universität zu Berlin (HU) </a:t>
            </a:r>
            <a:br>
              <a:rPr lang="de-DE" altLang="de-DE" sz="1400"/>
            </a:br>
            <a:r>
              <a:rPr lang="de-DE" altLang="de-DE" sz="1400"/>
              <a:t>IG Metall Vorstand: Ressort Migration und Teilhabe, </a:t>
            </a:r>
            <a:br>
              <a:rPr lang="de-DE" altLang="de-DE" sz="1400"/>
            </a:br>
            <a:r>
              <a:rPr lang="de-DE" altLang="de-DE" sz="1400"/>
              <a:t>Ressort Controlling und Statistik</a:t>
            </a:r>
          </a:p>
          <a:p>
            <a:pPr defTabSz="914400" eaLnBrk="1" hangingPunct="1">
              <a:lnSpc>
                <a:spcPct val="110000"/>
              </a:lnSpc>
              <a:spcBef>
                <a:spcPct val="0"/>
              </a:spcBef>
              <a:buSzTx/>
              <a:buFont typeface="Wingdings" panose="05000000000000000000" pitchFamily="2" charset="2"/>
              <a:buNone/>
            </a:pPr>
            <a:endParaRPr lang="de-DE" altLang="de-DE" sz="1400"/>
          </a:p>
          <a:p>
            <a:pPr defTabSz="914400" eaLnBrk="1" hangingPunct="1">
              <a:lnSpc>
                <a:spcPct val="110000"/>
              </a:lnSpc>
              <a:spcBef>
                <a:spcPct val="0"/>
              </a:spcBef>
              <a:buSzTx/>
              <a:buFont typeface="Wingdings" panose="05000000000000000000" pitchFamily="2" charset="2"/>
              <a:buNone/>
            </a:pPr>
            <a:r>
              <a:rPr lang="de-DE" altLang="de-DE" sz="1400"/>
              <a:t>Repräsentative Stichprobe, Befragung per Telefon, Online- und Postversand von Fragebögen</a:t>
            </a:r>
            <a:br>
              <a:rPr lang="de-DE" altLang="de-DE" sz="1400"/>
            </a:br>
            <a:endParaRPr lang="de-DE" altLang="de-DE" sz="1400"/>
          </a:p>
          <a:p>
            <a:pPr defTabSz="914400" eaLnBrk="1" hangingPunct="1">
              <a:lnSpc>
                <a:spcPct val="110000"/>
              </a:lnSpc>
              <a:spcBef>
                <a:spcPct val="0"/>
              </a:spcBef>
              <a:buSzTx/>
              <a:buFont typeface="Wingdings" panose="05000000000000000000" pitchFamily="2" charset="2"/>
              <a:buNone/>
            </a:pPr>
            <a:r>
              <a:rPr lang="de-DE" altLang="de-DE" sz="1400"/>
              <a:t>Juni bis August 2016</a:t>
            </a:r>
          </a:p>
          <a:p>
            <a:pPr defTabSz="914400" eaLnBrk="1" hangingPunct="1">
              <a:lnSpc>
                <a:spcPct val="110000"/>
              </a:lnSpc>
              <a:spcBef>
                <a:spcPct val="0"/>
              </a:spcBef>
              <a:buSzTx/>
              <a:buFont typeface="Wingdings" panose="05000000000000000000" pitchFamily="2" charset="2"/>
              <a:buNone/>
            </a:pPr>
            <a:endParaRPr lang="de-DE" altLang="de-DE" sz="1400"/>
          </a:p>
          <a:p>
            <a:pPr defTabSz="914400" eaLnBrk="1" hangingPunct="1">
              <a:lnSpc>
                <a:spcPct val="110000"/>
              </a:lnSpc>
              <a:spcBef>
                <a:spcPct val="0"/>
              </a:spcBef>
              <a:buSzTx/>
              <a:buFont typeface="Wingdings" panose="05000000000000000000" pitchFamily="2" charset="2"/>
              <a:buNone/>
            </a:pPr>
            <a:endParaRPr lang="de-DE" altLang="de-DE" sz="1400"/>
          </a:p>
          <a:p>
            <a:pPr defTabSz="914400" eaLnBrk="1" hangingPunct="1">
              <a:lnSpc>
                <a:spcPct val="110000"/>
              </a:lnSpc>
              <a:spcBef>
                <a:spcPct val="0"/>
              </a:spcBef>
              <a:buSzTx/>
              <a:buFont typeface="Wingdings" panose="05000000000000000000" pitchFamily="2" charset="2"/>
              <a:buNone/>
            </a:pPr>
            <a:endParaRPr lang="de-DE" altLang="de-DE" sz="1400"/>
          </a:p>
          <a:p>
            <a:pPr defTabSz="914400" eaLnBrk="1" hangingPunct="1">
              <a:lnSpc>
                <a:spcPct val="110000"/>
              </a:lnSpc>
              <a:spcBef>
                <a:spcPct val="0"/>
              </a:spcBef>
              <a:buSzTx/>
              <a:buFont typeface="Wingdings" panose="05000000000000000000" pitchFamily="2" charset="2"/>
              <a:buNone/>
            </a:pPr>
            <a:endParaRPr lang="de-DE" altLang="de-DE" sz="1400"/>
          </a:p>
          <a:p>
            <a:pPr defTabSz="914400" eaLnBrk="1" hangingPunct="1">
              <a:lnSpc>
                <a:spcPct val="110000"/>
              </a:lnSpc>
              <a:spcBef>
                <a:spcPct val="0"/>
              </a:spcBef>
              <a:buSzTx/>
              <a:buFont typeface="Wingdings" panose="05000000000000000000" pitchFamily="2" charset="2"/>
              <a:buNone/>
            </a:pPr>
            <a:endParaRPr lang="de-DE" altLang="de-DE" sz="1400"/>
          </a:p>
        </p:txBody>
      </p:sp>
      <p:cxnSp>
        <p:nvCxnSpPr>
          <p:cNvPr id="8" name="Gerade Verbindung 7"/>
          <p:cNvCxnSpPr/>
          <p:nvPr/>
        </p:nvCxnSpPr>
        <p:spPr>
          <a:xfrm>
            <a:off x="3384550" y="2565400"/>
            <a:ext cx="0" cy="3132138"/>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9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el 5"/>
          <p:cNvSpPr>
            <a:spLocks noGrp="1"/>
          </p:cNvSpPr>
          <p:nvPr>
            <p:ph type="title"/>
          </p:nvPr>
        </p:nvSpPr>
        <p:spPr>
          <a:xfrm>
            <a:off x="432000" y="122400"/>
            <a:ext cx="6697178" cy="432000"/>
          </a:xfrm>
        </p:spPr>
        <p:txBody>
          <a:bodyPr/>
          <a:lstStyle/>
          <a:p>
            <a:r>
              <a:rPr lang="de-DE" altLang="de-DE"/>
              <a:t>„Migrationshintergrund“ </a:t>
            </a:r>
            <a:endParaRPr lang="de-DE" altLang="de-DE" dirty="0"/>
          </a:p>
        </p:txBody>
      </p:sp>
      <p:sp>
        <p:nvSpPr>
          <p:cNvPr id="3" name="Textplatzhalter 2"/>
          <p:cNvSpPr>
            <a:spLocks noGrp="1"/>
          </p:cNvSpPr>
          <p:nvPr>
            <p:ph type="body" sz="quarter" idx="12"/>
          </p:nvPr>
        </p:nvSpPr>
        <p:spPr>
          <a:xfrm>
            <a:off x="756001" y="2149200"/>
            <a:ext cx="7776812" cy="4175125"/>
          </a:xfrm>
        </p:spPr>
        <p:txBody>
          <a:bodyPr rtlCol="0"/>
          <a:lstStyle/>
          <a:p>
            <a:r>
              <a:rPr lang="de-DE"/>
              <a:t>sie selbst oder mindestens ein Elternteil die deutsche Staatsangehörigkeit nicht durch Geburt besitzt.</a:t>
            </a:r>
          </a:p>
          <a:p>
            <a:r>
              <a:rPr lang="de-DE"/>
              <a:t>Im Einzelnen betrifft das also alle Menschen ohne deutschen Pass, (Spät-)Aussiedler und Eingebürgerte sowie deren Kinder.</a:t>
            </a:r>
          </a:p>
          <a:p>
            <a:pPr marL="0" indent="0">
              <a:buNone/>
            </a:pPr>
            <a:r>
              <a:rPr lang="de-DE"/>
              <a:t>Vertriebene und Flüchtlinge nach dem Zweiten Weltkrieg (bis 1949) gehören nicht dazu. </a:t>
            </a:r>
          </a:p>
          <a:p>
            <a:pPr marL="0" indent="0">
              <a:buNone/>
            </a:pPr>
            <a:r>
              <a:rPr lang="de-DE" sz="1200"/>
              <a:t>Definition </a:t>
            </a:r>
            <a:r>
              <a:rPr lang="de-DE" sz="1200" dirty="0"/>
              <a:t>laut Statistischem Bundesamt</a:t>
            </a:r>
            <a:r>
              <a:rPr lang="de-DE" sz="1200"/>
              <a:t>, 2016 </a:t>
            </a:r>
            <a:endParaRPr lang="de-DE" sz="1200" b="1" dirty="0">
              <a:solidFill>
                <a:srgbClr val="FF0000"/>
              </a:solidFill>
            </a:endParaRPr>
          </a:p>
          <a:p>
            <a:pPr marL="0" indent="0" fontAlgn="auto">
              <a:spcAft>
                <a:spcPts val="0"/>
              </a:spcAft>
              <a:buFont typeface="Wingdings" panose="05000000000000000000" pitchFamily="2" charset="2"/>
              <a:buNone/>
              <a:defRPr/>
            </a:pPr>
            <a:endParaRPr lang="de-DE" dirty="0"/>
          </a:p>
          <a:p>
            <a:pPr fontAlgn="auto">
              <a:spcAft>
                <a:spcPts val="0"/>
              </a:spcAft>
              <a:defRPr/>
            </a:pPr>
            <a:endParaRPr lang="de-DE" dirty="0"/>
          </a:p>
          <a:p>
            <a:pPr fontAlgn="auto">
              <a:spcAft>
                <a:spcPts val="0"/>
              </a:spcAft>
              <a:defRPr/>
            </a:pPr>
            <a:endParaRPr lang="de-DE" dirty="0"/>
          </a:p>
        </p:txBody>
      </p:sp>
      <p:sp>
        <p:nvSpPr>
          <p:cNvPr id="6" name="Textplatzhalter 5"/>
          <p:cNvSpPr>
            <a:spLocks noGrp="1"/>
          </p:cNvSpPr>
          <p:nvPr>
            <p:ph type="body" sz="quarter" idx="14"/>
          </p:nvPr>
        </p:nvSpPr>
        <p:spPr/>
        <p:txBody>
          <a:bodyPr/>
          <a:lstStyle/>
          <a:p>
            <a:r>
              <a:rPr lang="de-DE"/>
              <a:t>Eine Person hat einen Migrationshintergrund, wenn …</a:t>
            </a:r>
          </a:p>
          <a:p>
            <a:endParaRPr lang="de-DE"/>
          </a:p>
        </p:txBody>
      </p:sp>
    </p:spTree>
    <p:extLst>
      <p:ext uri="{BB962C8B-B14F-4D97-AF65-F5344CB8AC3E}">
        <p14:creationId xmlns:p14="http://schemas.microsoft.com/office/powerpoint/2010/main" val="362370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4"/>
          <p:cNvSpPr>
            <a:spLocks noGrp="1"/>
          </p:cNvSpPr>
          <p:nvPr>
            <p:ph type="title"/>
          </p:nvPr>
        </p:nvSpPr>
        <p:spPr>
          <a:xfrm>
            <a:off x="431800" y="120650"/>
            <a:ext cx="6804025" cy="455613"/>
          </a:xfrm>
        </p:spPr>
        <p:txBody>
          <a:bodyPr/>
          <a:lstStyle/>
          <a:p>
            <a:r>
              <a:rPr lang="de-DE" altLang="de-DE" dirty="0"/>
              <a:t>Die IG Metall – Spiegel der Bevölkerung</a:t>
            </a:r>
          </a:p>
        </p:txBody>
      </p:sp>
      <p:sp>
        <p:nvSpPr>
          <p:cNvPr id="15372" name="Textfeld 7"/>
          <p:cNvSpPr txBox="1">
            <a:spLocks noChangeArrowheads="1"/>
          </p:cNvSpPr>
          <p:nvPr/>
        </p:nvSpPr>
        <p:spPr bwMode="auto">
          <a:xfrm>
            <a:off x="719138" y="5541963"/>
            <a:ext cx="7813675" cy="735012"/>
          </a:xfrm>
          <a:prstGeom prst="rect">
            <a:avLst/>
          </a:prstGeom>
          <a:solidFill>
            <a:schemeClr val="tx2">
              <a:lumMod val="20000"/>
              <a:lumOff val="80000"/>
            </a:schemeClr>
          </a:solidFill>
          <a:ln>
            <a:noFill/>
          </a:ln>
        </p:spPr>
        <p:txBody>
          <a:bodyPr lIns="324000" bIns="57600"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defTabSz="457200" fontAlgn="base">
              <a:spcBef>
                <a:spcPct val="0"/>
              </a:spcBef>
              <a:spcAft>
                <a:spcPct val="0"/>
              </a:spcAft>
              <a:defRPr>
                <a:solidFill>
                  <a:schemeClr val="tx1"/>
                </a:solidFill>
                <a:latin typeface="Segoe UI" panose="020B0502040204020203" pitchFamily="34" charset="0"/>
              </a:defRPr>
            </a:lvl6pPr>
            <a:lvl7pPr marL="2971800" indent="-228600" defTabSz="457200" fontAlgn="base">
              <a:spcBef>
                <a:spcPct val="0"/>
              </a:spcBef>
              <a:spcAft>
                <a:spcPct val="0"/>
              </a:spcAft>
              <a:defRPr>
                <a:solidFill>
                  <a:schemeClr val="tx1"/>
                </a:solidFill>
                <a:latin typeface="Segoe UI" panose="020B0502040204020203" pitchFamily="34" charset="0"/>
              </a:defRPr>
            </a:lvl7pPr>
            <a:lvl8pPr marL="3429000" indent="-228600" defTabSz="457200" fontAlgn="base">
              <a:spcBef>
                <a:spcPct val="0"/>
              </a:spcBef>
              <a:spcAft>
                <a:spcPct val="0"/>
              </a:spcAft>
              <a:defRPr>
                <a:solidFill>
                  <a:schemeClr val="tx1"/>
                </a:solidFill>
                <a:latin typeface="Segoe UI" panose="020B0502040204020203" pitchFamily="34" charset="0"/>
              </a:defRPr>
            </a:lvl8pPr>
            <a:lvl9pPr marL="3886200" indent="-228600" defTabSz="457200" fontAlgn="base">
              <a:spcBef>
                <a:spcPct val="0"/>
              </a:spcBef>
              <a:spcAft>
                <a:spcPct val="0"/>
              </a:spcAft>
              <a:defRPr>
                <a:solidFill>
                  <a:schemeClr val="tx1"/>
                </a:solidFill>
                <a:latin typeface="Segoe UI" panose="020B0502040204020203" pitchFamily="34" charset="0"/>
              </a:defRPr>
            </a:lvl9pPr>
          </a:lstStyle>
          <a:p>
            <a:pPr eaLnBrk="1" hangingPunct="1">
              <a:lnSpc>
                <a:spcPct val="110000"/>
              </a:lnSpc>
            </a:pPr>
            <a:r>
              <a:rPr lang="de-DE" altLang="de-DE" sz="1600"/>
              <a:t>Die IG Metall ist eine relevante und kompetente Ansprechpartnerin </a:t>
            </a:r>
            <a:br>
              <a:rPr lang="de-DE" altLang="de-DE" sz="1600"/>
            </a:br>
            <a:r>
              <a:rPr lang="de-DE" altLang="de-DE" sz="1600"/>
              <a:t>in Einwanderungs- und Integrationsfragen</a:t>
            </a:r>
          </a:p>
        </p:txBody>
      </p:sp>
      <p:sp>
        <p:nvSpPr>
          <p:cNvPr id="15369" name="Textplatzhalter 3"/>
          <p:cNvSpPr>
            <a:spLocks noGrp="1"/>
          </p:cNvSpPr>
          <p:nvPr>
            <p:ph type="body" sz="quarter" idx="14"/>
          </p:nvPr>
        </p:nvSpPr>
        <p:spPr>
          <a:xfrm>
            <a:off x="756000" y="1512000"/>
            <a:ext cx="7813675" cy="382811"/>
          </a:xfrm>
        </p:spPr>
        <p:txBody>
          <a:bodyPr/>
          <a:lstStyle/>
          <a:p>
            <a:r>
              <a:rPr lang="de-DE" altLang="de-DE" dirty="0">
                <a:latin typeface="Segoe UI" panose="020B0502040204020203" pitchFamily="34" charset="0"/>
                <a:cs typeface="Segoe UI" panose="020B0502040204020203" pitchFamily="34" charset="0"/>
              </a:rPr>
              <a:t>Menschen mit Migrationshintergrund:</a:t>
            </a:r>
          </a:p>
          <a:p>
            <a:endParaRPr lang="de-DE" altLang="de-DE" dirty="0"/>
          </a:p>
          <a:p>
            <a:endParaRPr lang="de-DE" altLang="de-DE" dirty="0"/>
          </a:p>
        </p:txBody>
      </p:sp>
      <p:pic>
        <p:nvPicPr>
          <p:cNvPr id="339" name="Picture 4">
            <a:extLst>
              <a:ext uri="{FF2B5EF4-FFF2-40B4-BE49-F238E27FC236}">
                <a16:creationId xmlns:a16="http://schemas.microsoft.com/office/drawing/2014/main" xmlns="" id="{7D678133-6226-4F77-BFAC-4914FE7C14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0" y="1966689"/>
            <a:ext cx="7812088" cy="333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8098531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ltLang="de-DE"/>
              <a:t>Große Unterschiede nach Bezirken </a:t>
            </a:r>
            <a:endParaRPr lang="de-DE"/>
          </a:p>
        </p:txBody>
      </p:sp>
      <p:pic>
        <p:nvPicPr>
          <p:cNvPr id="12" name="Picture 2">
            <a:extLst>
              <a:ext uri="{FF2B5EF4-FFF2-40B4-BE49-F238E27FC236}">
                <a16:creationId xmlns:a16="http://schemas.microsoft.com/office/drawing/2014/main" xmlns="" id="{908BFB8B-D4F1-4697-8136-FA9A916046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512000"/>
            <a:ext cx="7851775" cy="488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52273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755650" y="1512000"/>
            <a:ext cx="6696000" cy="468000"/>
          </a:xfrm>
        </p:spPr>
        <p:txBody>
          <a:bodyPr/>
          <a:lstStyle/>
          <a:p>
            <a:r>
              <a:rPr lang="de-DE" altLang="de-DE" dirty="0"/>
              <a:t>Mitglieder mit und ohne Migrationshintergrund</a:t>
            </a:r>
          </a:p>
          <a:p>
            <a:endParaRPr lang="de-DE" dirty="0"/>
          </a:p>
        </p:txBody>
      </p:sp>
      <p:sp>
        <p:nvSpPr>
          <p:cNvPr id="3" name="Titel 2"/>
          <p:cNvSpPr>
            <a:spLocks noGrp="1"/>
          </p:cNvSpPr>
          <p:nvPr>
            <p:ph type="title"/>
          </p:nvPr>
        </p:nvSpPr>
        <p:spPr>
          <a:xfrm>
            <a:off x="792163" y="224644"/>
            <a:ext cx="6697178" cy="468313"/>
          </a:xfrm>
        </p:spPr>
        <p:txBody>
          <a:bodyPr/>
          <a:lstStyle/>
          <a:p>
            <a:r>
              <a:rPr lang="de-DE" altLang="de-DE"/>
              <a:t>Viele junge Mitglieder mit Migrationshintergrund </a:t>
            </a:r>
            <a:endParaRPr lang="de-DE" dirty="0"/>
          </a:p>
        </p:txBody>
      </p:sp>
      <p:pic>
        <p:nvPicPr>
          <p:cNvPr id="8" name="Picture 2">
            <a:extLst>
              <a:ext uri="{FF2B5EF4-FFF2-40B4-BE49-F238E27FC236}">
                <a16:creationId xmlns:a16="http://schemas.microsoft.com/office/drawing/2014/main" xmlns="" id="{4C44EEFB-C270-4B61-AFE3-F52566FC3B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6000" y="2060848"/>
            <a:ext cx="8142287" cy="40706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874968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a:t>Mitglieder mit Migrationshintergrund in Gremien</a:t>
            </a:r>
            <a:endParaRPr lang="de-DE"/>
          </a:p>
        </p:txBody>
      </p:sp>
      <p:pic>
        <p:nvPicPr>
          <p:cNvPr id="5" name="Picture 2">
            <a:extLst>
              <a:ext uri="{FF2B5EF4-FFF2-40B4-BE49-F238E27FC236}">
                <a16:creationId xmlns:a16="http://schemas.microsoft.com/office/drawing/2014/main" xmlns="" id="{31B11A78-6F81-4226-AEAA-F5ECFF2B7D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0" y="1512000"/>
            <a:ext cx="7488237" cy="4348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574032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altLang="de-DE"/>
              <a:t>Die sieben häufigsten Herkunftsländer</a:t>
            </a:r>
            <a:endParaRPr lang="de-DE"/>
          </a:p>
        </p:txBody>
      </p:sp>
      <p:sp>
        <p:nvSpPr>
          <p:cNvPr id="20" name="Textplatzhalter 13"/>
          <p:cNvSpPr txBox="1">
            <a:spLocks/>
          </p:cNvSpPr>
          <p:nvPr/>
        </p:nvSpPr>
        <p:spPr bwMode="auto">
          <a:xfrm>
            <a:off x="6535418" y="6119520"/>
            <a:ext cx="2121539" cy="287994"/>
          </a:xfrm>
          <a:prstGeom prst="rect">
            <a:avLst/>
          </a:prstGeom>
          <a:pattFill prst="pct5">
            <a:fgClr>
              <a:schemeClr val="bg1">
                <a:lumMod val="95000"/>
              </a:schemeClr>
            </a:fgClr>
            <a:bgClr>
              <a:schemeClr val="bg1"/>
            </a:bgClr>
          </a:pattFill>
        </p:spPr>
        <p:txBody>
          <a:bodyPr lIns="288000" tIns="0" bIns="0"/>
          <a:lstStyle>
            <a:lvl1pPr marL="0" indent="0" algn="l" defTabSz="914400" rtl="0" eaLnBrk="1" latinLnBrk="0" hangingPunct="1">
              <a:lnSpc>
                <a:spcPct val="90000"/>
              </a:lnSpc>
              <a:spcBef>
                <a:spcPts val="1000"/>
              </a:spcBef>
              <a:buClr>
                <a:srgbClr val="FF0000"/>
              </a:buClr>
              <a:buFontTx/>
              <a:buNone/>
              <a:defRPr sz="1800" b="1" kern="1200">
                <a:solidFill>
                  <a:schemeClr val="tx1"/>
                </a:solidFill>
                <a:latin typeface="+mn-lt"/>
                <a:ea typeface="+mn-ea"/>
                <a:cs typeface="+mn-cs"/>
              </a:defRPr>
            </a:lvl1pPr>
            <a:lvl2pPr marL="444500" indent="-444500" algn="l" defTabSz="914400" rtl="0" eaLnBrk="1" latinLnBrk="0" hangingPunct="1">
              <a:lnSpc>
                <a:spcPct val="90000"/>
              </a:lnSpc>
              <a:spcBef>
                <a:spcPts val="500"/>
              </a:spcBef>
              <a:buClr>
                <a:srgbClr val="FF0000"/>
              </a:buClr>
              <a:buFont typeface="Wingdings" panose="05000000000000000000" pitchFamily="2" charset="2"/>
              <a:buChar char="l"/>
              <a:defRPr sz="2400" kern="1200">
                <a:solidFill>
                  <a:schemeClr val="tx1"/>
                </a:solidFill>
                <a:latin typeface="+mn-lt"/>
                <a:ea typeface="+mn-ea"/>
                <a:cs typeface="+mn-cs"/>
              </a:defRPr>
            </a:lvl2pPr>
            <a:lvl3pPr marL="444500" indent="-444500" algn="l" defTabSz="914400" rtl="0" eaLnBrk="1" latinLnBrk="0" hangingPunct="1">
              <a:lnSpc>
                <a:spcPct val="90000"/>
              </a:lnSpc>
              <a:spcBef>
                <a:spcPts val="500"/>
              </a:spcBef>
              <a:buClr>
                <a:srgbClr val="FF0000"/>
              </a:buClr>
              <a:buFont typeface="Wingdings" panose="05000000000000000000" pitchFamily="2" charset="2"/>
              <a:buChar char="l"/>
              <a:defRPr sz="2000" kern="1200">
                <a:solidFill>
                  <a:schemeClr val="tx1"/>
                </a:solidFill>
                <a:latin typeface="+mn-lt"/>
                <a:ea typeface="+mn-ea"/>
                <a:cs typeface="+mn-cs"/>
              </a:defRPr>
            </a:lvl3pPr>
            <a:lvl4pPr marL="444500" indent="-444500" algn="l" defTabSz="914400" rtl="0" eaLnBrk="1" latinLnBrk="0" hangingPunct="1">
              <a:lnSpc>
                <a:spcPct val="90000"/>
              </a:lnSpc>
              <a:spcBef>
                <a:spcPts val="500"/>
              </a:spcBef>
              <a:buClr>
                <a:srgbClr val="FF0000"/>
              </a:buClr>
              <a:buFont typeface="Wingdings" panose="05000000000000000000" pitchFamily="2" charset="2"/>
              <a:buChar char="l"/>
              <a:defRPr sz="1800" kern="1200">
                <a:solidFill>
                  <a:schemeClr val="tx1"/>
                </a:solidFill>
                <a:latin typeface="+mn-lt"/>
                <a:ea typeface="+mn-ea"/>
                <a:cs typeface="+mn-cs"/>
              </a:defRPr>
            </a:lvl4pPr>
            <a:lvl5pPr marL="444500" indent="-444500" algn="l" defTabSz="914400" rtl="0" eaLnBrk="1" latinLnBrk="0" hangingPunct="1">
              <a:lnSpc>
                <a:spcPct val="90000"/>
              </a:lnSpc>
              <a:spcBef>
                <a:spcPts val="500"/>
              </a:spcBef>
              <a:buClr>
                <a:srgbClr val="FF0000"/>
              </a:buClr>
              <a:buFont typeface="Wingdings" panose="05000000000000000000" pitchFamily="2" charset="2"/>
              <a:buChar char="l"/>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400"/>
              </a:spcBef>
              <a:spcAft>
                <a:spcPts val="0"/>
              </a:spcAft>
              <a:defRPr/>
            </a:pPr>
            <a:r>
              <a:rPr lang="de-DE" sz="800" b="0"/>
              <a:t>* Quelle: Statistisches Bundesamt 2016</a:t>
            </a:r>
          </a:p>
        </p:txBody>
      </p:sp>
      <p:pic>
        <p:nvPicPr>
          <p:cNvPr id="7" name="Picture 2">
            <a:extLst>
              <a:ext uri="{FF2B5EF4-FFF2-40B4-BE49-F238E27FC236}">
                <a16:creationId xmlns:a16="http://schemas.microsoft.com/office/drawing/2014/main" xmlns="" id="{D8C3647F-C1FC-469C-B196-AB80AAA79F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0" y="1512000"/>
            <a:ext cx="7791450" cy="4576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08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IGM_FB_Zielgruppen">
  <a:themeElements>
    <a:clrScheme name="FB_ZG_01">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hemensätze-Präsentation">
      <a:majorFont>
        <a:latin typeface="Segoe UI"/>
        <a:ea typeface=""/>
        <a:cs typeface=""/>
      </a:majorFont>
      <a:minorFont>
        <a:latin typeface="Segoe U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n_Präsentation_Vorlage_V2c" id="{8402B2AB-B4A8-4DC9-A3FE-FEC8C57729A2}" vid="{E59FCF72-C240-42DB-9E0D-2E3E8263398D}"/>
    </a:ext>
  </a:extLst>
</a:theme>
</file>

<file path=ppt/theme/theme2.xml><?xml version="1.0" encoding="utf-8"?>
<a:theme xmlns:a="http://schemas.openxmlformats.org/drawingml/2006/main" name="Office">
  <a:themeElements>
    <a:clrScheme name="FB_ZG_01">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ZG_0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Themen_Präsentation_Vorlage_V2c</Template>
  <TotalTime>0</TotalTime>
  <Words>792</Words>
  <Application>Microsoft Office PowerPoint</Application>
  <PresentationFormat>Bildschirmpräsentation (4:3)</PresentationFormat>
  <Paragraphs>175</Paragraphs>
  <Slides>21</Slides>
  <Notes>16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21</vt:i4>
      </vt:variant>
    </vt:vector>
  </HeadingPairs>
  <TitlesOfParts>
    <vt:vector size="31" baseType="lpstr">
      <vt:lpstr>SimSun</vt:lpstr>
      <vt:lpstr>SimSun-ExtB</vt:lpstr>
      <vt:lpstr>Arial</vt:lpstr>
      <vt:lpstr>Calibri</vt:lpstr>
      <vt:lpstr>Segoe UI</vt:lpstr>
      <vt:lpstr>Segoe UI Black</vt:lpstr>
      <vt:lpstr>Segoe UI regular</vt:lpstr>
      <vt:lpstr>Segoe UI Semibold</vt:lpstr>
      <vt:lpstr>Wingdings</vt:lpstr>
      <vt:lpstr>IGM_FB_Zielgruppen</vt:lpstr>
      <vt:lpstr>PowerPoint-Präsentation</vt:lpstr>
      <vt:lpstr>PowerPoint-Präsentation</vt:lpstr>
      <vt:lpstr>PowerPoint-Präsentation</vt:lpstr>
      <vt:lpstr>„Migrationshintergrund“ </vt:lpstr>
      <vt:lpstr>Die IG Metall – Spiegel der Bevölkerung</vt:lpstr>
      <vt:lpstr>Große Unterschiede nach Bezirken </vt:lpstr>
      <vt:lpstr>Viele junge Mitglieder mit Migrationshintergrund </vt:lpstr>
      <vt:lpstr>Mitglieder mit Migrationshintergrund in Gremien</vt:lpstr>
      <vt:lpstr>Die sieben häufigsten Herkunftsländer</vt:lpstr>
      <vt:lpstr>Staatsbürgerschaft</vt:lpstr>
      <vt:lpstr>Staatsbürgerschaft und Identität</vt:lpstr>
      <vt:lpstr>Das Bildungsniveau der IG Metall Mitglieder </vt:lpstr>
      <vt:lpstr>Berufliche Stellung</vt:lpstr>
      <vt:lpstr>Diskriminierungserfahrungen der Mitglieder</vt:lpstr>
      <vt:lpstr>Qualifizierung und prekäre Beschäftigung </vt:lpstr>
      <vt:lpstr>Viele Jahre in Deutschland </vt:lpstr>
      <vt:lpstr>PowerPoint-Präsentation</vt:lpstr>
      <vt:lpstr>Branchen </vt:lpstr>
      <vt:lpstr>Service der IG Metall - positive Bewertung </vt:lpstr>
      <vt:lpstr>PowerPoint-Präsentation</vt:lpstr>
      <vt:lpstr>Die fünf Kernbotschaften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2017-03-22T06:18:09Z</dcterms:created>
  <dcterms:modified xsi:type="dcterms:W3CDTF">2018-04-12T13:28:00Z</dcterms:modified>
  <cp:category/>
</cp:coreProperties>
</file>