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396" r:id="rId3"/>
    <p:sldId id="318" r:id="rId4"/>
    <p:sldId id="399" r:id="rId5"/>
    <p:sldId id="395" r:id="rId6"/>
    <p:sldId id="357" r:id="rId7"/>
    <p:sldId id="400" r:id="rId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hlmann, Martin" initials="KM" lastIdx="1" clrIdx="0">
    <p:extLst/>
  </p:cmAuthor>
  <p:cmAuthor id="2" name="Weissmann, Marliese" initials="WM" lastIdx="1" clrIdx="1">
    <p:extLst>
      <p:ext uri="{19B8F6BF-5375-455C-9EA6-DF929625EA0E}">
        <p15:presenceInfo xmlns:p15="http://schemas.microsoft.com/office/powerpoint/2012/main" userId="S-1-5-21-1880078766-1776770297-1804922951-67816" providerId="AD"/>
      </p:ext>
    </p:extLst>
  </p:cmAuthor>
  <p:cmAuthor id="3" name="Rueb, Stefan" initials="RS" lastIdx="3" clrIdx="2">
    <p:extLst>
      <p:ext uri="{19B8F6BF-5375-455C-9EA6-DF929625EA0E}">
        <p15:presenceInfo xmlns:p15="http://schemas.microsoft.com/office/powerpoint/2012/main" userId="S-1-5-21-1880078766-1776770297-1804922951-81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F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0" autoAdjust="0"/>
    <p:restoredTop sz="93929" autoAdjust="0"/>
  </p:normalViewPr>
  <p:slideViewPr>
    <p:cSldViewPr snapToGrid="0">
      <p:cViewPr varScale="1">
        <p:scale>
          <a:sx n="71" d="100"/>
          <a:sy n="71" d="100"/>
        </p:scale>
        <p:origin x="38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34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9DD7C-3B3B-4A2A-A5F3-C7478B4A670F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8A0F8-26B7-4E7E-8D49-E4DB3C6A22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571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E0B82-979A-45A8-9FA0-2D3829EF2EB0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552CD-C08B-4CFA-ABDE-A003CEA96D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10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8B3C-6C54-1D41-B938-33F4013C078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2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87"/>
            <a:ext cx="554784" cy="6870787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32656" y="-12786"/>
            <a:ext cx="430887" cy="68707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Gesellschaftsbilder von </a:t>
            </a:r>
            <a:r>
              <a:rPr kumimoji="0" lang="de-DE" sz="16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Betriebsrät</a:t>
            </a:r>
            <a:r>
              <a:rPr kumimoji="0" lang="de-DE" sz="1600" b="0" i="0" u="none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*innen </a:t>
            </a:r>
            <a:r>
              <a:rPr kumimoji="0" lang="de-DE" sz="1600" b="0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und Vertrauensleuten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97954"/>
            <a:ext cx="2937933" cy="33640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35009" y="6330357"/>
            <a:ext cx="1029691" cy="37739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114" y="6343703"/>
            <a:ext cx="364051" cy="364051"/>
          </a:xfrm>
          <a:prstGeom prst="rect">
            <a:avLst/>
          </a:prstGeom>
        </p:spPr>
      </p:pic>
      <p:sp>
        <p:nvSpPr>
          <p:cNvPr id="1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579578" y="6428503"/>
            <a:ext cx="507625" cy="365125"/>
          </a:xfrm>
        </p:spPr>
        <p:txBody>
          <a:bodyPr/>
          <a:lstStyle/>
          <a:p>
            <a:fld id="{E433B98A-447C-4C98-A4A0-BF4481457D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22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B4E5-6671-4B41-A683-C6CFA0571D3D}" type="datetime1">
              <a:rPr lang="de-DE" smtClean="0"/>
              <a:t>09.06.2020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Stefan Rüb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B98A-447C-4C98-A4A0-BF4481457D6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87"/>
            <a:ext cx="554784" cy="6870787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32656" y="3713259"/>
            <a:ext cx="461665" cy="29944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 IN PROGRESS VI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43704"/>
            <a:ext cx="3411720" cy="3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8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8D25-BA03-4218-8296-94B2647E92F5}" type="datetime1">
              <a:rPr lang="de-DE" smtClean="0"/>
              <a:t>09.06.2020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Stefan Rüb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B98A-447C-4C98-A4A0-BF4481457D6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87"/>
            <a:ext cx="554784" cy="6870787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32656" y="3737113"/>
            <a:ext cx="461665" cy="29706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 IN PROGRESS VI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43704"/>
            <a:ext cx="3411720" cy="3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3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439" y="1440006"/>
            <a:ext cx="11523132" cy="465528"/>
          </a:xfrm>
        </p:spPr>
        <p:txBody>
          <a:bodyPr/>
          <a:lstStyle>
            <a:lvl1pPr>
              <a:defRPr spc="267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9" y="2647285"/>
            <a:ext cx="11523132" cy="3244157"/>
          </a:xfrm>
        </p:spPr>
        <p:txBody>
          <a:bodyPr lIns="0" tIns="0" rIns="0" bIns="0">
            <a:normAutofit/>
          </a:bodyPr>
          <a:lstStyle>
            <a:lvl1pPr marL="374381" indent="-372583">
              <a:spcBef>
                <a:spcPts val="1001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1pPr>
            <a:lvl2pPr marL="781762" indent="-372583">
              <a:spcBef>
                <a:spcPts val="1001"/>
              </a:spcBef>
              <a:buSzPct val="90000"/>
              <a:buFontTx/>
              <a:buBlip>
                <a:blip r:embed="rId2"/>
              </a:buBlip>
              <a:defRPr sz="2400" b="0" i="0">
                <a:solidFill>
                  <a:srgbClr val="3C3C3B"/>
                </a:solidFill>
                <a:latin typeface="Meta IGM" panose="02000503040000020004" pitchFamily="2" charset="0"/>
              </a:defRPr>
            </a:lvl2pPr>
            <a:lvl3pPr marL="1199341" indent="-380982">
              <a:spcBef>
                <a:spcPts val="1001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3pPr>
            <a:lvl4pPr marL="1600121" indent="-372583">
              <a:spcBef>
                <a:spcPts val="1001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4pPr>
            <a:lvl5pPr marL="1961303">
              <a:spcBef>
                <a:spcPts val="1001"/>
              </a:spcBef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BAFFCE6-5B0A-D047-AF37-74CD89925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39" y="1988661"/>
            <a:ext cx="11523132" cy="465528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0" i="0" spc="133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7486DF0-5739-C444-8591-8165BD759D7F}"/>
              </a:ext>
            </a:extLst>
          </p:cNvPr>
          <p:cNvSpPr txBox="1">
            <a:spLocks/>
          </p:cNvSpPr>
          <p:nvPr userDrawn="1"/>
        </p:nvSpPr>
        <p:spPr>
          <a:xfrm>
            <a:off x="5513442" y="6237574"/>
            <a:ext cx="1178983" cy="36262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z="1000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sz="1000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24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439" y="1440006"/>
            <a:ext cx="11523132" cy="465528"/>
          </a:xfrm>
        </p:spPr>
        <p:txBody>
          <a:bodyPr/>
          <a:lstStyle>
            <a:lvl1pPr>
              <a:defRPr spc="267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9" y="2647285"/>
            <a:ext cx="11523132" cy="3244157"/>
          </a:xfrm>
        </p:spPr>
        <p:txBody>
          <a:bodyPr lIns="0" tIns="0" rIns="0" bIns="0">
            <a:normAutofit/>
          </a:bodyPr>
          <a:lstStyle>
            <a:lvl1pPr marL="374381" indent="-372583">
              <a:spcBef>
                <a:spcPts val="1001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1pPr>
            <a:lvl2pPr marL="781762" indent="-372583">
              <a:spcBef>
                <a:spcPts val="1001"/>
              </a:spcBef>
              <a:buSzPct val="90000"/>
              <a:buFontTx/>
              <a:buBlip>
                <a:blip r:embed="rId2"/>
              </a:buBlip>
              <a:defRPr sz="2400" b="0" i="0">
                <a:solidFill>
                  <a:srgbClr val="3C3C3B"/>
                </a:solidFill>
                <a:latin typeface="Meta IGM" panose="02000503040000020004" pitchFamily="2" charset="0"/>
              </a:defRPr>
            </a:lvl2pPr>
            <a:lvl3pPr marL="1199341" indent="-380982">
              <a:spcBef>
                <a:spcPts val="1001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3pPr>
            <a:lvl4pPr marL="1600121" indent="-372583">
              <a:spcBef>
                <a:spcPts val="1001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4pPr>
            <a:lvl5pPr marL="1961303">
              <a:spcBef>
                <a:spcPts val="1001"/>
              </a:spcBef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BAFFCE6-5B0A-D047-AF37-74CD89925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39" y="1988661"/>
            <a:ext cx="11523132" cy="465528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0" i="0" spc="133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7486DF0-5739-C444-8591-8165BD759D7F}"/>
              </a:ext>
            </a:extLst>
          </p:cNvPr>
          <p:cNvSpPr txBox="1">
            <a:spLocks/>
          </p:cNvSpPr>
          <p:nvPr userDrawn="1"/>
        </p:nvSpPr>
        <p:spPr>
          <a:xfrm>
            <a:off x="5513442" y="6237574"/>
            <a:ext cx="1178983" cy="36262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z="1000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sz="1000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20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439" y="1440006"/>
            <a:ext cx="11523132" cy="465528"/>
          </a:xfrm>
        </p:spPr>
        <p:txBody>
          <a:bodyPr/>
          <a:lstStyle>
            <a:lvl1pPr>
              <a:defRPr spc="267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9" y="2647285"/>
            <a:ext cx="11523132" cy="3244157"/>
          </a:xfrm>
        </p:spPr>
        <p:txBody>
          <a:bodyPr lIns="0" tIns="0" rIns="0" bIns="0">
            <a:normAutofit/>
          </a:bodyPr>
          <a:lstStyle>
            <a:lvl1pPr marL="374381" indent="-372583">
              <a:spcBef>
                <a:spcPts val="1001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1pPr>
            <a:lvl2pPr marL="781762" indent="-372583">
              <a:spcBef>
                <a:spcPts val="1001"/>
              </a:spcBef>
              <a:buSzPct val="90000"/>
              <a:buFontTx/>
              <a:buBlip>
                <a:blip r:embed="rId2"/>
              </a:buBlip>
              <a:defRPr sz="2400" b="0" i="0">
                <a:solidFill>
                  <a:srgbClr val="3C3C3B"/>
                </a:solidFill>
                <a:latin typeface="Meta IGM" panose="02000503040000020004" pitchFamily="2" charset="0"/>
              </a:defRPr>
            </a:lvl2pPr>
            <a:lvl3pPr marL="1199341" indent="-380982">
              <a:spcBef>
                <a:spcPts val="1001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3pPr>
            <a:lvl4pPr marL="1600121" indent="-372583">
              <a:spcBef>
                <a:spcPts val="1001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4pPr>
            <a:lvl5pPr marL="1961303">
              <a:spcBef>
                <a:spcPts val="1001"/>
              </a:spcBef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BAFFCE6-5B0A-D047-AF37-74CD89925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39" y="1988661"/>
            <a:ext cx="11523132" cy="465528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0" i="0" spc="133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7486DF0-5739-C444-8591-8165BD759D7F}"/>
              </a:ext>
            </a:extLst>
          </p:cNvPr>
          <p:cNvSpPr txBox="1">
            <a:spLocks/>
          </p:cNvSpPr>
          <p:nvPr userDrawn="1"/>
        </p:nvSpPr>
        <p:spPr>
          <a:xfrm>
            <a:off x="5513442" y="6237574"/>
            <a:ext cx="1178983" cy="36262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z="1000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sz="1000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4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87"/>
            <a:ext cx="554784" cy="687078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97954"/>
            <a:ext cx="2937933" cy="33640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35009" y="6330357"/>
            <a:ext cx="1029691" cy="37739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114" y="6343703"/>
            <a:ext cx="364051" cy="364051"/>
          </a:xfrm>
          <a:prstGeom prst="rect">
            <a:avLst/>
          </a:prstGeom>
        </p:spPr>
      </p:pic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579578" y="6428503"/>
            <a:ext cx="507625" cy="365125"/>
          </a:xfrm>
        </p:spPr>
        <p:txBody>
          <a:bodyPr/>
          <a:lstStyle/>
          <a:p>
            <a:fld id="{E433B98A-447C-4C98-A4A0-BF4481457D6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2656" y="-12786"/>
            <a:ext cx="430887" cy="68707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Gesellschaftsbilder von </a:t>
            </a:r>
            <a:r>
              <a:rPr kumimoji="0" lang="de-DE" sz="16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Betriebsrät</a:t>
            </a:r>
            <a:r>
              <a:rPr kumimoji="0" lang="de-DE" sz="1600" b="0" i="0" u="none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*innen </a:t>
            </a:r>
            <a:r>
              <a:rPr kumimoji="0" lang="de-DE" sz="1600" b="0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und Vertrauensleuten</a:t>
            </a:r>
          </a:p>
        </p:txBody>
      </p:sp>
    </p:spTree>
    <p:extLst>
      <p:ext uri="{BB962C8B-B14F-4D97-AF65-F5344CB8AC3E}">
        <p14:creationId xmlns:p14="http://schemas.microsoft.com/office/powerpoint/2010/main" val="74888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87"/>
            <a:ext cx="554784" cy="687078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97954"/>
            <a:ext cx="2937933" cy="33640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35009" y="6330357"/>
            <a:ext cx="1029691" cy="37739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114" y="6343703"/>
            <a:ext cx="364051" cy="364051"/>
          </a:xfrm>
          <a:prstGeom prst="rect">
            <a:avLst/>
          </a:prstGeom>
        </p:spPr>
      </p:pic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579578" y="6428503"/>
            <a:ext cx="507625" cy="365125"/>
          </a:xfrm>
        </p:spPr>
        <p:txBody>
          <a:bodyPr/>
          <a:lstStyle/>
          <a:p>
            <a:fld id="{E433B98A-447C-4C98-A4A0-BF4481457D6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2656" y="-12786"/>
            <a:ext cx="430887" cy="68707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Gesellschaftsbilder von </a:t>
            </a:r>
            <a:r>
              <a:rPr kumimoji="0" lang="de-DE" sz="16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Betriebsrät</a:t>
            </a:r>
            <a:r>
              <a:rPr kumimoji="0" lang="de-DE" sz="1600" b="0" i="0" u="none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*innen </a:t>
            </a:r>
            <a:r>
              <a:rPr kumimoji="0" lang="de-DE" sz="1600" b="0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und Vertrauensleuten</a:t>
            </a:r>
          </a:p>
        </p:txBody>
      </p:sp>
    </p:spTree>
    <p:extLst>
      <p:ext uri="{BB962C8B-B14F-4D97-AF65-F5344CB8AC3E}">
        <p14:creationId xmlns:p14="http://schemas.microsoft.com/office/powerpoint/2010/main" val="136563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87"/>
            <a:ext cx="554784" cy="687078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97954"/>
            <a:ext cx="2937933" cy="33640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35009" y="6330357"/>
            <a:ext cx="1029691" cy="37739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114" y="6343703"/>
            <a:ext cx="364051" cy="364051"/>
          </a:xfrm>
          <a:prstGeom prst="rect">
            <a:avLst/>
          </a:prstGeom>
        </p:spPr>
      </p:pic>
      <p:sp>
        <p:nvSpPr>
          <p:cNvPr id="1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579578" y="6428503"/>
            <a:ext cx="507625" cy="365125"/>
          </a:xfrm>
        </p:spPr>
        <p:txBody>
          <a:bodyPr/>
          <a:lstStyle/>
          <a:p>
            <a:fld id="{E433B98A-447C-4C98-A4A0-BF4481457D6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2656" y="-12786"/>
            <a:ext cx="430887" cy="68707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Gesellschaftsbilder von </a:t>
            </a:r>
            <a:r>
              <a:rPr kumimoji="0" lang="de-DE" sz="16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Betriebsrät</a:t>
            </a:r>
            <a:r>
              <a:rPr kumimoji="0" lang="de-DE" sz="1600" b="0" i="0" u="none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*innen </a:t>
            </a:r>
            <a:r>
              <a:rPr kumimoji="0" lang="de-DE" sz="1600" b="0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und Vertrauensleuten</a:t>
            </a:r>
          </a:p>
        </p:txBody>
      </p:sp>
    </p:spTree>
    <p:extLst>
      <p:ext uri="{BB962C8B-B14F-4D97-AF65-F5344CB8AC3E}">
        <p14:creationId xmlns:p14="http://schemas.microsoft.com/office/powerpoint/2010/main" val="384845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-963612" y="1027906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87"/>
            <a:ext cx="554784" cy="687078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97954"/>
            <a:ext cx="2937933" cy="33640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35009" y="6330357"/>
            <a:ext cx="1029691" cy="37739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114" y="6343703"/>
            <a:ext cx="364051" cy="364051"/>
          </a:xfrm>
          <a:prstGeom prst="rect">
            <a:avLst/>
          </a:prstGeom>
        </p:spPr>
      </p:pic>
      <p:sp>
        <p:nvSpPr>
          <p:cNvPr id="2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579578" y="6428503"/>
            <a:ext cx="507625" cy="365125"/>
          </a:xfrm>
        </p:spPr>
        <p:txBody>
          <a:bodyPr/>
          <a:lstStyle/>
          <a:p>
            <a:fld id="{E433B98A-447C-4C98-A4A0-BF4481457D6D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2656" y="-12786"/>
            <a:ext cx="430887" cy="68707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Gesellschaftsbilder von </a:t>
            </a:r>
            <a:r>
              <a:rPr kumimoji="0" lang="de-DE" sz="16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Betriebsrät</a:t>
            </a:r>
            <a:r>
              <a:rPr kumimoji="0" lang="de-DE" sz="1600" b="0" i="0" u="none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*innen </a:t>
            </a:r>
            <a:r>
              <a:rPr kumimoji="0" lang="de-DE" sz="1600" b="0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und Vertrauensleuten</a:t>
            </a:r>
          </a:p>
        </p:txBody>
      </p:sp>
    </p:spTree>
    <p:extLst>
      <p:ext uri="{BB962C8B-B14F-4D97-AF65-F5344CB8AC3E}">
        <p14:creationId xmlns:p14="http://schemas.microsoft.com/office/powerpoint/2010/main" val="254242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87"/>
            <a:ext cx="554784" cy="687078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97954"/>
            <a:ext cx="2937933" cy="33640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35009" y="6330357"/>
            <a:ext cx="1029691" cy="37739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114" y="6343703"/>
            <a:ext cx="364051" cy="364051"/>
          </a:xfrm>
          <a:prstGeom prst="rect">
            <a:avLst/>
          </a:prstGeom>
        </p:spPr>
      </p:pic>
      <p:sp>
        <p:nvSpPr>
          <p:cNvPr id="2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579578" y="6428503"/>
            <a:ext cx="507625" cy="365125"/>
          </a:xfrm>
        </p:spPr>
        <p:txBody>
          <a:bodyPr/>
          <a:lstStyle/>
          <a:p>
            <a:fld id="{E433B98A-447C-4C98-A4A0-BF4481457D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2656" y="-12786"/>
            <a:ext cx="430887" cy="68707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Gesellschaftsbilder von </a:t>
            </a:r>
            <a:r>
              <a:rPr kumimoji="0" lang="de-DE" sz="16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Betriebsrät</a:t>
            </a:r>
            <a:r>
              <a:rPr kumimoji="0" lang="de-DE" sz="1600" b="0" i="0" u="none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*innen </a:t>
            </a:r>
            <a:r>
              <a:rPr kumimoji="0" lang="de-DE" sz="1600" b="0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und Vertrauensleuten</a:t>
            </a:r>
          </a:p>
        </p:txBody>
      </p:sp>
    </p:spTree>
    <p:extLst>
      <p:ext uri="{BB962C8B-B14F-4D97-AF65-F5344CB8AC3E}">
        <p14:creationId xmlns:p14="http://schemas.microsoft.com/office/powerpoint/2010/main" val="307706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87"/>
            <a:ext cx="554784" cy="687078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97954"/>
            <a:ext cx="2937933" cy="33640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35009" y="6330357"/>
            <a:ext cx="1029691" cy="37739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114" y="6343703"/>
            <a:ext cx="364051" cy="364051"/>
          </a:xfrm>
          <a:prstGeom prst="rect">
            <a:avLst/>
          </a:prstGeom>
        </p:spPr>
      </p:pic>
      <p:sp>
        <p:nvSpPr>
          <p:cNvPr id="1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579578" y="6428503"/>
            <a:ext cx="507625" cy="365125"/>
          </a:xfrm>
        </p:spPr>
        <p:txBody>
          <a:bodyPr/>
          <a:lstStyle/>
          <a:p>
            <a:fld id="{E433B98A-447C-4C98-A4A0-BF4481457D6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32656" y="-12786"/>
            <a:ext cx="430887" cy="68707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Gesellschaftsbilder von </a:t>
            </a:r>
            <a:r>
              <a:rPr kumimoji="0" lang="de-DE" sz="16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Betriebsrät</a:t>
            </a:r>
            <a:r>
              <a:rPr kumimoji="0" lang="de-DE" sz="1600" b="0" i="0" u="none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*innen </a:t>
            </a:r>
            <a:r>
              <a:rPr kumimoji="0" lang="de-DE" sz="1600" b="0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und Vertrauensleuten</a:t>
            </a:r>
          </a:p>
        </p:txBody>
      </p:sp>
    </p:spTree>
    <p:extLst>
      <p:ext uri="{BB962C8B-B14F-4D97-AF65-F5344CB8AC3E}">
        <p14:creationId xmlns:p14="http://schemas.microsoft.com/office/powerpoint/2010/main" val="422575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87"/>
            <a:ext cx="554784" cy="687078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97954"/>
            <a:ext cx="2937933" cy="33640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35009" y="6330357"/>
            <a:ext cx="1029691" cy="37739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114" y="6343703"/>
            <a:ext cx="364051" cy="364051"/>
          </a:xfrm>
          <a:prstGeom prst="rect">
            <a:avLst/>
          </a:prstGeom>
        </p:spPr>
      </p:pic>
      <p:sp>
        <p:nvSpPr>
          <p:cNvPr id="1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579578" y="6428503"/>
            <a:ext cx="507625" cy="365125"/>
          </a:xfrm>
        </p:spPr>
        <p:txBody>
          <a:bodyPr/>
          <a:lstStyle/>
          <a:p>
            <a:fld id="{E433B98A-447C-4C98-A4A0-BF4481457D6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2656" y="-12786"/>
            <a:ext cx="430887" cy="68707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Gesellschaftsbilder von </a:t>
            </a:r>
            <a:r>
              <a:rPr kumimoji="0" lang="de-DE" sz="16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Betriebsrät</a:t>
            </a:r>
            <a:r>
              <a:rPr kumimoji="0" lang="de-DE" sz="1600" b="0" i="0" u="none" strike="noStrike" kern="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*innen </a:t>
            </a:r>
            <a:r>
              <a:rPr kumimoji="0" lang="de-DE" sz="1600" b="0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und Vertrauensleuten</a:t>
            </a:r>
          </a:p>
        </p:txBody>
      </p:sp>
    </p:spTree>
    <p:extLst>
      <p:ext uri="{BB962C8B-B14F-4D97-AF65-F5344CB8AC3E}">
        <p14:creationId xmlns:p14="http://schemas.microsoft.com/office/powerpoint/2010/main" val="121360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BAB1-64C6-4F17-953D-179377170CC6}" type="datetime1">
              <a:rPr lang="de-DE" smtClean="0"/>
              <a:t>09.06.2020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Stefan Rüb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B98A-447C-4C98-A4A0-BF4481457D6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87"/>
            <a:ext cx="554784" cy="6870787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32656" y="3601941"/>
            <a:ext cx="461665" cy="31058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 IN PROGRESS VI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43704"/>
            <a:ext cx="3411720" cy="3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0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9D9FE-1ED3-4B8F-A7DC-FD63AC07B31F}" type="datetime1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Stefan Rüb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3B98A-447C-4C98-A4A0-BF4481457D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88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mailto:Tanja.Smolenski@igmetall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722160" y="3480121"/>
            <a:ext cx="9144000" cy="997582"/>
          </a:xfrm>
        </p:spPr>
        <p:txBody>
          <a:bodyPr>
            <a:normAutofit fontScale="90000"/>
          </a:bodyPr>
          <a:lstStyle/>
          <a:p>
            <a:r>
              <a:rPr lang="de-DE" sz="5400" dirty="0" smtClean="0"/>
              <a:t>SOFI-IG Metall-Forschungsprojekt</a:t>
            </a:r>
            <a:r>
              <a:rPr lang="de-DE" sz="5400" dirty="0"/>
              <a:t/>
            </a:r>
            <a:br>
              <a:rPr lang="de-DE" sz="5400" dirty="0"/>
            </a:br>
            <a:r>
              <a:rPr lang="de-DE" sz="5400" dirty="0"/>
              <a:t/>
            </a:r>
            <a:br>
              <a:rPr lang="de-DE" sz="5400" dirty="0"/>
            </a:br>
            <a:r>
              <a:rPr lang="de-DE" sz="5400" b="1" dirty="0"/>
              <a:t>Gesellschaftsbilder von </a:t>
            </a:r>
            <a:r>
              <a:rPr lang="de-DE" sz="5400" b="1" dirty="0" err="1" smtClean="0"/>
              <a:t>Betriebsrät</a:t>
            </a:r>
            <a:r>
              <a:rPr lang="de-DE" sz="5400" b="1" dirty="0" smtClean="0"/>
              <a:t>*innen</a:t>
            </a:r>
            <a:r>
              <a:rPr lang="de-DE" sz="5400" b="1" dirty="0"/>
              <a:t/>
            </a:r>
            <a:br>
              <a:rPr lang="de-DE" sz="5400" b="1" dirty="0"/>
            </a:br>
            <a:r>
              <a:rPr lang="de-DE" sz="5400" b="1" dirty="0"/>
              <a:t>und Vertrauensleuten</a:t>
            </a: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1525480" y="4208015"/>
            <a:ext cx="9144000" cy="928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642763" y="5763491"/>
            <a:ext cx="254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Stand: Juni 2020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1729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776BC-11DE-C749-B238-EE65BF3C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spc="0" dirty="0" smtClean="0"/>
              <a:t>Unsere Ziele und Fragen </a:t>
            </a:r>
            <a:endParaRPr lang="de-DE" sz="3200" spc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71DCCD-2008-E547-BFBA-58C34EE1C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sz="2500" dirty="0" err="1" smtClean="0"/>
              <a:t>Betriebsrät</a:t>
            </a:r>
            <a:r>
              <a:rPr lang="de-DE" sz="2500" dirty="0" smtClean="0"/>
              <a:t>*innen </a:t>
            </a:r>
            <a:r>
              <a:rPr lang="de-DE" sz="2500" dirty="0"/>
              <a:t>und Vertrauensleute sind die zentralen Akteur*innen der betrieblichen </a:t>
            </a:r>
            <a:r>
              <a:rPr lang="de-DE" sz="2500" dirty="0" smtClean="0"/>
              <a:t>Transformation und der aktuellen Krisenbewältigung. </a:t>
            </a:r>
            <a:endParaRPr lang="de-DE" sz="2500" dirty="0"/>
          </a:p>
          <a:p>
            <a:pPr lvl="0"/>
            <a:r>
              <a:rPr lang="de-DE" sz="2500" dirty="0"/>
              <a:t>Sie </a:t>
            </a:r>
            <a:r>
              <a:rPr lang="de-DE" sz="2500" dirty="0" smtClean="0"/>
              <a:t>sind dabei </a:t>
            </a:r>
            <a:r>
              <a:rPr lang="de-DE" sz="2500" dirty="0"/>
              <a:t>persönlich, fachlich, aber auch </a:t>
            </a:r>
            <a:r>
              <a:rPr lang="de-DE" sz="2500" dirty="0" smtClean="0"/>
              <a:t>bei ihrer politischen Haltung und beim politischen Handeln </a:t>
            </a:r>
            <a:r>
              <a:rPr lang="de-DE" sz="2500" dirty="0"/>
              <a:t>stark </a:t>
            </a:r>
            <a:r>
              <a:rPr lang="de-DE" sz="2500" dirty="0" smtClean="0"/>
              <a:t>gefordert.</a:t>
            </a:r>
            <a:endParaRPr lang="de-DE" sz="2500" dirty="0"/>
          </a:p>
          <a:p>
            <a:pPr lvl="0"/>
            <a:r>
              <a:rPr lang="de-DE" sz="2500" dirty="0"/>
              <a:t>Umso wichtiger ist Klarheit darüber, wie </a:t>
            </a:r>
            <a:r>
              <a:rPr lang="de-DE" sz="2500" dirty="0" err="1" smtClean="0"/>
              <a:t>Betriebsrät</a:t>
            </a:r>
            <a:r>
              <a:rPr lang="de-DE" sz="2500" dirty="0" smtClean="0"/>
              <a:t>*innen </a:t>
            </a:r>
            <a:r>
              <a:rPr lang="de-DE" sz="2500" dirty="0"/>
              <a:t>und Vertrauensleute sich und ihre Machtressourcen und Stärken heute </a:t>
            </a:r>
            <a:r>
              <a:rPr lang="de-DE" sz="2500" dirty="0" smtClean="0"/>
              <a:t/>
            </a:r>
            <a:br>
              <a:rPr lang="de-DE" sz="2500" dirty="0" smtClean="0"/>
            </a:br>
            <a:r>
              <a:rPr lang="de-DE" sz="2500" dirty="0" smtClean="0"/>
              <a:t>selber </a:t>
            </a:r>
            <a:r>
              <a:rPr lang="de-DE" sz="2500" dirty="0"/>
              <a:t>sehen – im Betrieb, in der Gesellschaft und in der IG Metall.</a:t>
            </a:r>
          </a:p>
          <a:p>
            <a:r>
              <a:rPr lang="de-DE" sz="2500" b="1" dirty="0"/>
              <a:t>Ziel der Studie ist es, zu erforschen und zu diskutieren, an welchen ‚gewerkschaftlichen Selbstverständlichkeiten‘ – Stichworte </a:t>
            </a:r>
            <a:r>
              <a:rPr lang="de-DE" sz="2500" b="1" dirty="0" smtClean="0"/>
              <a:t>sind Werte </a:t>
            </a:r>
            <a:r>
              <a:rPr lang="de-DE" sz="2500" b="1" dirty="0"/>
              <a:t>und Haltung – wir in der </a:t>
            </a:r>
            <a:r>
              <a:rPr lang="de-DE" sz="2500" b="1" dirty="0" smtClean="0"/>
              <a:t>Transformation </a:t>
            </a:r>
            <a:r>
              <a:rPr lang="de-DE" sz="2500" b="1" dirty="0"/>
              <a:t>ansetzen </a:t>
            </a:r>
            <a:r>
              <a:rPr lang="de-DE" sz="2500" b="1" dirty="0" smtClean="0"/>
              <a:t>können, </a:t>
            </a:r>
            <a:r>
              <a:rPr lang="de-DE" sz="2500" b="1" dirty="0"/>
              <a:t>und an welchen nicht</a:t>
            </a:r>
            <a:r>
              <a:rPr lang="de-DE" sz="2500" dirty="0"/>
              <a:t>. </a:t>
            </a:r>
          </a:p>
          <a:p>
            <a:pPr marL="1798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30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B98A-447C-4C98-A4A0-BF4481457D6D}" type="slidenum">
              <a:rPr lang="de-DE" smtClean="0"/>
              <a:t>3</a:t>
            </a:fld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749502" y="1200727"/>
            <a:ext cx="7655589" cy="4579330"/>
            <a:chOff x="1328272" y="1039287"/>
            <a:chExt cx="9648465" cy="5685429"/>
          </a:xfrm>
        </p:grpSpPr>
        <p:grpSp>
          <p:nvGrpSpPr>
            <p:cNvPr id="4" name="Gruppieren 3"/>
            <p:cNvGrpSpPr/>
            <p:nvPr/>
          </p:nvGrpSpPr>
          <p:grpSpPr>
            <a:xfrm>
              <a:off x="3992292" y="2826678"/>
              <a:ext cx="2805879" cy="1802349"/>
              <a:chOff x="3708102" y="2342276"/>
              <a:chExt cx="3380745" cy="1802349"/>
            </a:xfrm>
          </p:grpSpPr>
          <p:sp>
            <p:nvSpPr>
              <p:cNvPr id="18" name="Gleichschenkliges Dreieck 17"/>
              <p:cNvSpPr/>
              <p:nvPr/>
            </p:nvSpPr>
            <p:spPr>
              <a:xfrm>
                <a:off x="3708102" y="2342276"/>
                <a:ext cx="3380745" cy="1802051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Gleichschenkliges Dreieck 18"/>
              <p:cNvSpPr/>
              <p:nvPr/>
            </p:nvSpPr>
            <p:spPr>
              <a:xfrm>
                <a:off x="4635378" y="2895072"/>
                <a:ext cx="1500717" cy="86946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4465085" y="3743402"/>
                <a:ext cx="1975448" cy="401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500" dirty="0"/>
                  <a:t>Gesellschaft</a:t>
                </a:r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 rot="3187941">
                <a:off x="5087916" y="3023516"/>
                <a:ext cx="1725731" cy="49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500" dirty="0"/>
                  <a:t>Gewerkschaft</a:t>
                </a:r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 rot="18398751">
                <a:off x="3995714" y="3016275"/>
                <a:ext cx="1534825" cy="49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500" dirty="0"/>
                  <a:t>Betrieb</a:t>
                </a:r>
              </a:p>
            </p:txBody>
          </p:sp>
        </p:grpSp>
        <p:sp>
          <p:nvSpPr>
            <p:cNvPr id="5" name="Ellipse 4"/>
            <p:cNvSpPr/>
            <p:nvPr/>
          </p:nvSpPr>
          <p:spPr>
            <a:xfrm>
              <a:off x="2965410" y="1532728"/>
              <a:ext cx="5033352" cy="503335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5853623" y="1378460"/>
              <a:ext cx="2342835" cy="6972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Wer hat sie?</a:t>
              </a:r>
              <a:br>
                <a:rPr lang="de-DE" sz="1600" dirty="0"/>
              </a:br>
              <a:r>
                <a:rPr lang="de-DE" sz="1600" dirty="0"/>
                <a:t>Wie ist sie verteilt?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328272" y="2682228"/>
              <a:ext cx="3042014" cy="6972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Wo sehen sich BR/VL selbst?</a:t>
              </a:r>
              <a:br>
                <a:rPr lang="de-DE" sz="1600" dirty="0"/>
              </a:br>
              <a:r>
                <a:rPr lang="de-DE" sz="1600" dirty="0"/>
                <a:t>Für was stehen sie ein?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606506" y="6027471"/>
              <a:ext cx="2220659" cy="6972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Was macht sie aus? Ist sie in Gefahr? 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845891" y="3722900"/>
              <a:ext cx="3130846" cy="6972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Wie denken BR/VL darüber? Wer entscheidet darüber? 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765586" y="2283702"/>
              <a:ext cx="1357424" cy="4403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Position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627006" y="5233518"/>
              <a:ext cx="1508931" cy="4403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Solidarität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647578" y="1039287"/>
              <a:ext cx="1150592" cy="4403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Macht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365456" y="5669401"/>
              <a:ext cx="1931940" cy="4403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Demokratie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588897" y="3330700"/>
              <a:ext cx="1349903" cy="4403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Zukunft</a:t>
              </a:r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1638254" y="5558190"/>
              <a:ext cx="3273019" cy="739146"/>
              <a:chOff x="1638254" y="5213131"/>
              <a:chExt cx="3273019" cy="739146"/>
            </a:xfrm>
          </p:grpSpPr>
          <p:sp>
            <p:nvSpPr>
              <p:cNvPr id="16" name="Rechteck 15"/>
              <p:cNvSpPr/>
              <p:nvPr/>
            </p:nvSpPr>
            <p:spPr>
              <a:xfrm>
                <a:off x="3163107" y="5213131"/>
                <a:ext cx="1292232" cy="442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1638254" y="5255033"/>
                <a:ext cx="3273019" cy="697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Gibt es, braucht es sie noch? Wie weit reicht sie? </a:t>
                </a:r>
              </a:p>
            </p:txBody>
          </p:sp>
        </p:grpSp>
      </p:grpSp>
      <p:sp>
        <p:nvSpPr>
          <p:cNvPr id="23" name="Titel 1"/>
          <p:cNvSpPr txBox="1">
            <a:spLocks/>
          </p:cNvSpPr>
          <p:nvPr/>
        </p:nvSpPr>
        <p:spPr>
          <a:xfrm>
            <a:off x="484094" y="451904"/>
            <a:ext cx="5598505" cy="6614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 smtClean="0"/>
              <a:t>Was wird erforscht? </a:t>
            </a:r>
            <a:endParaRPr lang="de-DE" sz="3200" dirty="0"/>
          </a:p>
        </p:txBody>
      </p:sp>
      <p:sp>
        <p:nvSpPr>
          <p:cNvPr id="25" name="Textfeld 24"/>
          <p:cNvSpPr txBox="1"/>
          <p:nvPr/>
        </p:nvSpPr>
        <p:spPr>
          <a:xfrm>
            <a:off x="8645236" y="1708727"/>
            <a:ext cx="32050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Wie blicken die Aktiven auf Macht und Politik?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Welches Bild von Gesellschaft machen sie sich? Eines von ‚oben und unten‘? Oder eines von Ausgleich und Teilhabe?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Wieviel Mächtigkeit sehen </a:t>
            </a:r>
            <a:r>
              <a:rPr lang="de-DE" dirty="0" smtClean="0"/>
              <a:t>die Aktiven</a:t>
            </a:r>
            <a:r>
              <a:rPr lang="de-DE" dirty="0" smtClean="0"/>
              <a:t> </a:t>
            </a:r>
            <a:r>
              <a:rPr lang="de-DE" dirty="0" smtClean="0"/>
              <a:t>bei sich selber?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4207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776BC-11DE-C749-B238-EE65BF3C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spc="0" dirty="0"/>
              <a:t>Wie wird </a:t>
            </a:r>
            <a:r>
              <a:rPr lang="de-DE" sz="3200" spc="0" dirty="0" smtClean="0"/>
              <a:t>geforscht</a:t>
            </a:r>
            <a:r>
              <a:rPr lang="de-DE" sz="3200" spc="0" dirty="0"/>
              <a:t>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411366" y="1214855"/>
            <a:ext cx="36391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Geforscht wird in vier Phasen.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Erst werden relativ viele Personen interviewt (Exploration/ Erkundungsphase).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Dann ausgewählte Personen eng begleitet (Intensiverhebung).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Im dritten Schritt wird es eine quantitative Erhebung geben.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Im vierten Schritt werden alle gewonnenen Ergebnisse in Veranstaltungen zur Debatte gestellt. Diese Rückkopplung ist wichtiger Bestandteil des Forschungsprojektes!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pic>
        <p:nvPicPr>
          <p:cNvPr id="1027" name="E2B45580-30F7-407F-9B48-1C1A4DE28C61" descr="9D1B307A-5ADB-44B8-8CD6-5462FD94F71D@fri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6096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4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776BC-11DE-C749-B238-EE65BF3C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spc="0" dirty="0" smtClean="0"/>
              <a:t>Wann wird geforscht?</a:t>
            </a:r>
            <a:endParaRPr lang="de-DE" sz="3200" spc="0" dirty="0"/>
          </a:p>
        </p:txBody>
      </p:sp>
      <p:sp>
        <p:nvSpPr>
          <p:cNvPr id="9" name="Textfeld 8"/>
          <p:cNvSpPr txBox="1"/>
          <p:nvPr/>
        </p:nvSpPr>
        <p:spPr>
          <a:xfrm>
            <a:off x="8063954" y="1629206"/>
            <a:ext cx="36391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Die erste Phase der Forschung wurde erfolgreich </a:t>
            </a:r>
            <a:r>
              <a:rPr lang="de-DE" sz="1600" dirty="0" smtClean="0"/>
              <a:t>durchgeführt.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Derzeit wird die Auswahl für die </a:t>
            </a:r>
            <a:br>
              <a:rPr lang="de-DE" sz="1600" dirty="0" smtClean="0"/>
            </a:br>
            <a:r>
              <a:rPr lang="de-DE" sz="1600" dirty="0" smtClean="0"/>
              <a:t>2. Phase getroffen</a:t>
            </a:r>
            <a:r>
              <a:rPr lang="de-DE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Die Auswahl wird derzeit getroffen: Corona wird uns nicht stoppen, im Rahmen des Möglichen befragen wir die Kolleginnen und Kollegen weiterhin</a:t>
            </a:r>
            <a:r>
              <a:rPr lang="de-DE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Für 2021 könnt ihr die vierte Phase ab jetzt in eure Veranstaltungen, Sitzungen und Klausuren einplanen.</a:t>
            </a:r>
            <a:br>
              <a:rPr lang="de-DE" sz="1600" dirty="0" smtClean="0"/>
            </a:b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9" y="1939932"/>
            <a:ext cx="7355588" cy="396442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18338" y="4807760"/>
            <a:ext cx="1304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100" dirty="0">
                <a:solidFill>
                  <a:srgbClr val="E2051A"/>
                </a:solidFill>
                <a:latin typeface="Meta IGM"/>
              </a:rPr>
              <a:t>in 5 GS und 2 BZ, ca. 120 Gespräche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678413" y="4807759"/>
            <a:ext cx="1532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100" dirty="0">
                <a:solidFill>
                  <a:srgbClr val="E2051A"/>
                </a:solidFill>
                <a:latin typeface="Meta IGM"/>
              </a:rPr>
              <a:t>ca. 60 Interviews und Besuche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312464" y="4807759"/>
            <a:ext cx="1074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100" dirty="0" smtClean="0">
                <a:solidFill>
                  <a:srgbClr val="E2051A"/>
                </a:solidFill>
                <a:latin typeface="Meta IGM"/>
              </a:rPr>
              <a:t>repräsentativ</a:t>
            </a:r>
            <a:r>
              <a:rPr lang="de-DE" sz="1100" dirty="0">
                <a:solidFill>
                  <a:srgbClr val="E2051A"/>
                </a:solidFill>
                <a:latin typeface="Meta IGM"/>
              </a:rPr>
              <a:t>, </a:t>
            </a:r>
          </a:p>
          <a:p>
            <a:pPr defTabSz="685800">
              <a:defRPr/>
            </a:pPr>
            <a:r>
              <a:rPr lang="de-DE" sz="1100" dirty="0">
                <a:solidFill>
                  <a:srgbClr val="E2051A"/>
                </a:solidFill>
                <a:latin typeface="Meta IGM"/>
              </a:rPr>
              <a:t>n = 600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387169" y="5440694"/>
            <a:ext cx="982438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100" b="1" dirty="0">
                <a:solidFill>
                  <a:srgbClr val="E2051A"/>
                </a:solidFill>
                <a:latin typeface="Meta IGM"/>
              </a:rPr>
              <a:t>Gremien aller Art, BZ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369607" y="4807759"/>
            <a:ext cx="12337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100" dirty="0">
                <a:solidFill>
                  <a:srgbClr val="E2051A"/>
                </a:solidFill>
                <a:latin typeface="Meta IGM"/>
              </a:rPr>
              <a:t>Präsentationen, </a:t>
            </a:r>
            <a:r>
              <a:rPr lang="de-DE" sz="1100" dirty="0" smtClean="0">
                <a:solidFill>
                  <a:srgbClr val="E2051A"/>
                </a:solidFill>
                <a:latin typeface="Meta IGM"/>
              </a:rPr>
              <a:t>Online-Material</a:t>
            </a:r>
            <a:r>
              <a:rPr lang="de-DE" sz="1100" dirty="0">
                <a:solidFill>
                  <a:srgbClr val="E2051A"/>
                </a:solidFill>
                <a:latin typeface="Meta IGM"/>
              </a:rPr>
              <a:t>, Zeitungen  …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97527" y="1496291"/>
            <a:ext cx="6825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/>
              <a:t>Zeitleiste des Projekts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37238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99804"/>
            <a:ext cx="10515600" cy="76449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de-DE" sz="3200" dirty="0" smtClean="0"/>
              <a:t>Wo wird geforscht?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2128603"/>
            <a:ext cx="6181436" cy="413945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de-DE" sz="3000" b="1" u="sng" dirty="0">
                <a:solidFill>
                  <a:prstClr val="black"/>
                </a:solidFill>
                <a:sym typeface="Wingdings" panose="05000000000000000000" pitchFamily="2" charset="2"/>
              </a:rPr>
              <a:t>1. Geschäftsstellen:</a:t>
            </a:r>
          </a:p>
          <a:p>
            <a:pPr marL="457200" lvl="1" indent="0">
              <a:buNone/>
            </a:pPr>
            <a:endParaRPr lang="de-DE" sz="9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/>
            <a:r>
              <a:rPr lang="de-DE" sz="2200" dirty="0">
                <a:solidFill>
                  <a:prstClr val="black"/>
                </a:solidFill>
                <a:sym typeface="Wingdings" panose="05000000000000000000" pitchFamily="2" charset="2"/>
              </a:rPr>
              <a:t>Pforzheim		</a:t>
            </a:r>
          </a:p>
          <a:p>
            <a:pPr lvl="1"/>
            <a:r>
              <a:rPr lang="de-DE" sz="2200" dirty="0">
                <a:solidFill>
                  <a:prstClr val="black"/>
                </a:solidFill>
                <a:sym typeface="Wingdings" panose="05000000000000000000" pitchFamily="2" charset="2"/>
              </a:rPr>
              <a:t>Rheine</a:t>
            </a:r>
          </a:p>
          <a:p>
            <a:pPr lvl="1"/>
            <a:r>
              <a:rPr lang="de-DE" sz="2200" dirty="0">
                <a:solidFill>
                  <a:prstClr val="black"/>
                </a:solidFill>
                <a:sym typeface="Wingdings" panose="05000000000000000000" pitchFamily="2" charset="2"/>
              </a:rPr>
              <a:t>Nordhessen</a:t>
            </a:r>
          </a:p>
          <a:p>
            <a:pPr lvl="1"/>
            <a:r>
              <a:rPr lang="de-DE" sz="2200" dirty="0">
                <a:solidFill>
                  <a:prstClr val="black"/>
                </a:solidFill>
                <a:sym typeface="Wingdings" panose="05000000000000000000" pitchFamily="2" charset="2"/>
              </a:rPr>
              <a:t>Leipzig</a:t>
            </a:r>
          </a:p>
          <a:p>
            <a:pPr lvl="1"/>
            <a:r>
              <a:rPr lang="de-DE" sz="2200" dirty="0">
                <a:solidFill>
                  <a:prstClr val="black"/>
                </a:solidFill>
                <a:sym typeface="Wingdings" panose="05000000000000000000" pitchFamily="2" charset="2"/>
              </a:rPr>
              <a:t>Ostbrandenburg</a:t>
            </a:r>
          </a:p>
          <a:p>
            <a:pPr marL="457200" lvl="1" indent="0">
              <a:buNone/>
            </a:pPr>
            <a:endParaRPr lang="de-DE" sz="9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sz="2200" dirty="0">
                <a:solidFill>
                  <a:prstClr val="black"/>
                </a:solidFill>
              </a:rPr>
              <a:t> </a:t>
            </a:r>
            <a:r>
              <a:rPr lang="de-DE" sz="2200" b="1" dirty="0">
                <a:solidFill>
                  <a:prstClr val="black"/>
                </a:solidFill>
              </a:rPr>
              <a:t>Diese</a:t>
            </a:r>
            <a:r>
              <a:rPr lang="de-DE" sz="2200" dirty="0" smtClean="0">
                <a:solidFill>
                  <a:prstClr val="black"/>
                </a:solidFill>
              </a:rPr>
              <a:t> </a:t>
            </a:r>
            <a:r>
              <a:rPr lang="de-DE" sz="2200" b="1" dirty="0" smtClean="0">
                <a:solidFill>
                  <a:prstClr val="black"/>
                </a:solidFill>
              </a:rPr>
              <a:t>GS </a:t>
            </a:r>
            <a:r>
              <a:rPr lang="de-DE" sz="2200" b="1" dirty="0">
                <a:solidFill>
                  <a:prstClr val="black"/>
                </a:solidFill>
              </a:rPr>
              <a:t>stehen für unterschiedliche </a:t>
            </a:r>
            <a:r>
              <a:rPr lang="de-DE" sz="2200" b="1" dirty="0" smtClean="0">
                <a:solidFill>
                  <a:prstClr val="black"/>
                </a:solidFill>
              </a:rPr>
              <a:t>Konstellationen </a:t>
            </a:r>
            <a:br>
              <a:rPr lang="de-DE" sz="2200" b="1" dirty="0" smtClean="0">
                <a:solidFill>
                  <a:prstClr val="black"/>
                </a:solidFill>
              </a:rPr>
            </a:br>
            <a:r>
              <a:rPr lang="de-DE" sz="2200" b="1" dirty="0" smtClean="0">
                <a:solidFill>
                  <a:prstClr val="black"/>
                </a:solidFill>
              </a:rPr>
              <a:t>  entlang der Achsen</a:t>
            </a:r>
            <a:r>
              <a:rPr lang="de-DE" sz="2200" b="1" dirty="0">
                <a:solidFill>
                  <a:prstClr val="black"/>
                </a:solidFill>
              </a:rPr>
              <a:t>: </a:t>
            </a:r>
          </a:p>
          <a:p>
            <a:pPr lvl="1"/>
            <a:r>
              <a:rPr lang="de-DE" sz="2200" dirty="0">
                <a:solidFill>
                  <a:prstClr val="black"/>
                </a:solidFill>
              </a:rPr>
              <a:t>Ost/West</a:t>
            </a:r>
          </a:p>
          <a:p>
            <a:pPr lvl="1"/>
            <a:r>
              <a:rPr lang="de-DE" sz="2200" dirty="0" smtClean="0">
                <a:solidFill>
                  <a:prstClr val="black"/>
                </a:solidFill>
              </a:rPr>
              <a:t>dominante </a:t>
            </a:r>
            <a:r>
              <a:rPr lang="de-DE" sz="2200" dirty="0">
                <a:solidFill>
                  <a:prstClr val="black"/>
                </a:solidFill>
              </a:rPr>
              <a:t>Großbetriebe/weit gefächerter </a:t>
            </a:r>
            <a:r>
              <a:rPr lang="de-DE" sz="2200" dirty="0" err="1" smtClean="0">
                <a:solidFill>
                  <a:prstClr val="black"/>
                </a:solidFill>
              </a:rPr>
              <a:t>Betriebemix</a:t>
            </a:r>
            <a:endParaRPr lang="de-DE" sz="2200" dirty="0">
              <a:solidFill>
                <a:prstClr val="black"/>
              </a:solidFill>
            </a:endParaRPr>
          </a:p>
          <a:p>
            <a:pPr lvl="1"/>
            <a:r>
              <a:rPr lang="de-DE" sz="2200" dirty="0" smtClean="0">
                <a:solidFill>
                  <a:prstClr val="black"/>
                </a:solidFill>
              </a:rPr>
              <a:t>positive/stagnierende </a:t>
            </a:r>
            <a:r>
              <a:rPr lang="de-DE" sz="2200" dirty="0">
                <a:solidFill>
                  <a:prstClr val="black"/>
                </a:solidFill>
              </a:rPr>
              <a:t>industrielle Entwicklung 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EFE40C8-EAB6-4FEF-9C6F-5F1FEA8EA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7273" y="2128603"/>
            <a:ext cx="5159930" cy="450023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de-DE" sz="3000" b="1" u="sng" dirty="0">
                <a:solidFill>
                  <a:prstClr val="black"/>
                </a:solidFill>
              </a:rPr>
              <a:t>2. </a:t>
            </a:r>
            <a:r>
              <a:rPr lang="de-DE" sz="3000" b="1" u="sng" dirty="0" smtClean="0">
                <a:solidFill>
                  <a:prstClr val="black"/>
                </a:solidFill>
              </a:rPr>
              <a:t>Bildungszentren</a:t>
            </a:r>
            <a:r>
              <a:rPr lang="de-DE" sz="3000" u="sng" dirty="0">
                <a:solidFill>
                  <a:prstClr val="black"/>
                </a:solidFill>
              </a:rPr>
              <a:t>: </a:t>
            </a:r>
          </a:p>
          <a:p>
            <a:pPr marL="0" lvl="0" indent="0">
              <a:buNone/>
            </a:pPr>
            <a:endParaRPr lang="de-DE" sz="900" dirty="0" smtClean="0">
              <a:solidFill>
                <a:prstClr val="black"/>
              </a:solidFill>
            </a:endParaRPr>
          </a:p>
          <a:p>
            <a:pPr marL="180975" lvl="1" indent="0">
              <a:buNone/>
            </a:pPr>
            <a:r>
              <a:rPr lang="de-DE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Unterschiedliche Seminartypen in:</a:t>
            </a:r>
          </a:p>
          <a:p>
            <a:pPr lvl="1"/>
            <a:r>
              <a:rPr lang="de-DE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Pichelssee</a:t>
            </a:r>
            <a:r>
              <a:rPr lang="de-DE" sz="2200" dirty="0">
                <a:solidFill>
                  <a:prstClr val="black"/>
                </a:solidFill>
                <a:sym typeface="Wingdings" panose="05000000000000000000" pitchFamily="2" charset="2"/>
              </a:rPr>
              <a:t>		</a:t>
            </a:r>
          </a:p>
          <a:p>
            <a:pPr lvl="1"/>
            <a:r>
              <a:rPr lang="de-DE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Sprockhövel</a:t>
            </a:r>
            <a:endParaRPr lang="de-DE" sz="2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/>
            <a:r>
              <a:rPr lang="de-DE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Lohr</a:t>
            </a:r>
            <a:br>
              <a:rPr lang="de-DE" sz="2200" dirty="0" smtClean="0">
                <a:solidFill>
                  <a:prstClr val="black"/>
                </a:solidFill>
                <a:sym typeface="Wingdings" panose="05000000000000000000" pitchFamily="2" charset="2"/>
              </a:rPr>
            </a:br>
            <a:endParaRPr lang="de-DE" sz="2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>
              <a:buNone/>
            </a:pPr>
            <a:endParaRPr lang="de-DE" sz="1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523875" indent="-342900">
              <a:buFont typeface="Wingdings" panose="05000000000000000000" pitchFamily="2" charset="2"/>
              <a:buChar char="à"/>
            </a:pPr>
            <a:r>
              <a:rPr lang="de-DE" sz="2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Die </a:t>
            </a:r>
            <a:r>
              <a:rPr lang="de-DE" sz="2200" b="1" dirty="0" smtClean="0">
                <a:solidFill>
                  <a:prstClr val="black"/>
                </a:solidFill>
              </a:rPr>
              <a:t>Seminartypen </a:t>
            </a:r>
            <a:r>
              <a:rPr lang="de-DE" sz="2200" b="1" dirty="0" smtClean="0">
                <a:solidFill>
                  <a:prstClr val="black"/>
                </a:solidFill>
              </a:rPr>
              <a:t>umfassen</a:t>
            </a:r>
            <a:r>
              <a:rPr lang="de-DE" sz="2200" b="1" dirty="0" smtClean="0">
                <a:solidFill>
                  <a:prstClr val="black"/>
                </a:solidFill>
              </a:rPr>
              <a:t>    unterschiedliche </a:t>
            </a:r>
            <a:r>
              <a:rPr lang="de-DE" sz="2200" b="1" dirty="0" smtClean="0">
                <a:solidFill>
                  <a:prstClr val="black"/>
                </a:solidFill>
              </a:rPr>
              <a:t>Personengruppen:</a:t>
            </a:r>
          </a:p>
          <a:p>
            <a:pPr marL="981075" lvl="1" indent="-342900"/>
            <a:r>
              <a:rPr lang="de-DE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BR/VL</a:t>
            </a:r>
          </a:p>
          <a:p>
            <a:pPr marL="981075" lvl="1" indent="-342900"/>
            <a:r>
              <a:rPr lang="de-DE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Gesellschaftspolitische Seminare vs. Einsteiger-/Rechtsseminare etc.</a:t>
            </a:r>
            <a:endParaRPr lang="de-DE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DE" sz="2400" dirty="0" smtClean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B98A-447C-4C98-A4A0-BF4481457D6D}" type="slidenum">
              <a:rPr lang="de-DE" smtClean="0"/>
              <a:t>6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2FE34F7-EA9E-4376-A79A-6F5C18BC31BA}"/>
              </a:ext>
            </a:extLst>
          </p:cNvPr>
          <p:cNvSpPr txBox="1"/>
          <p:nvPr/>
        </p:nvSpPr>
        <p:spPr>
          <a:xfrm>
            <a:off x="838200" y="1264635"/>
            <a:ext cx="1062927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DE" sz="2800" b="1" dirty="0">
                <a:solidFill>
                  <a:prstClr val="black"/>
                </a:solidFill>
              </a:rPr>
              <a:t>Feldzugang und Start </a:t>
            </a:r>
            <a:r>
              <a:rPr lang="de-DE" sz="2800" b="1" dirty="0" smtClean="0">
                <a:solidFill>
                  <a:prstClr val="black"/>
                </a:solidFill>
              </a:rPr>
              <a:t>in der ersten Phase </a:t>
            </a:r>
            <a:r>
              <a:rPr lang="de-DE" sz="2800" b="1" dirty="0">
                <a:solidFill>
                  <a:prstClr val="black"/>
                </a:solidFill>
              </a:rPr>
              <a:t>− Zwei Zugangswege:</a:t>
            </a:r>
          </a:p>
        </p:txBody>
      </p:sp>
    </p:spTree>
    <p:extLst>
      <p:ext uri="{BB962C8B-B14F-4D97-AF65-F5344CB8AC3E}">
        <p14:creationId xmlns:p14="http://schemas.microsoft.com/office/powerpoint/2010/main" val="258584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45828" y="1523704"/>
            <a:ext cx="5370689" cy="438298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Die Forscher*innen des SOFI-Teams können für Vorträge eingeladen werden. 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Kontakt, Fragen und Anregungen zum Projekt und zu Ideen, wie ihr die Ergebnisse in eurer Arbeit verwenden könnt, sehr gerne an:</a:t>
            </a:r>
          </a:p>
          <a:p>
            <a:pPr marL="0" indent="0">
              <a:buNone/>
            </a:pPr>
            <a:r>
              <a:rPr lang="de-DE" sz="2000" dirty="0" smtClean="0">
                <a:hlinkClick r:id="rId2"/>
              </a:rPr>
              <a:t>Tanja.Smolenski@igmetall.de</a:t>
            </a:r>
            <a:endParaRPr lang="de-DE" sz="2000" dirty="0"/>
          </a:p>
          <a:p>
            <a:pPr marL="0" indent="0">
              <a:buNone/>
            </a:pPr>
            <a:endParaRPr lang="de-DE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400" dirty="0"/>
          </a:p>
          <a:p>
            <a:endParaRPr lang="de-DE" sz="2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B98A-447C-4C98-A4A0-BF4481457D6D}" type="slidenum">
              <a:rPr lang="de-DE" smtClean="0"/>
              <a:t>7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3704"/>
            <a:ext cx="5398102" cy="377428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64770" y="5406968"/>
            <a:ext cx="5405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Martin Kuhlmann, Milena </a:t>
            </a:r>
            <a:r>
              <a:rPr lang="de-DE" dirty="0" smtClean="0"/>
              <a:t>Prekodravac, Stefan </a:t>
            </a:r>
            <a:r>
              <a:rPr lang="de-DE" dirty="0"/>
              <a:t>Rüb,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Berthold </a:t>
            </a:r>
            <a:r>
              <a:rPr lang="de-DE" dirty="0"/>
              <a:t>Vogel (Projektleiter) </a:t>
            </a:r>
            <a:r>
              <a:rPr lang="de-DE" dirty="0" smtClean="0"/>
              <a:t>und Marliese Weißmann</a:t>
            </a:r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38200" y="299804"/>
            <a:ext cx="10515600" cy="764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de-DE" sz="3200" dirty="0" smtClean="0"/>
              <a:t>Das SOFI-Forschungsteam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6868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Breitbild</PresentationFormat>
  <Paragraphs>85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Meta Head IGM Cond Light</vt:lpstr>
      <vt:lpstr>Meta IGM</vt:lpstr>
      <vt:lpstr>Wingdings</vt:lpstr>
      <vt:lpstr>Office</vt:lpstr>
      <vt:lpstr>SOFI-IG Metall-Forschungsprojekt  Gesellschaftsbilder von Betriebsrät*innen und Vertrauensleuten</vt:lpstr>
      <vt:lpstr>Unsere Ziele und Fragen </vt:lpstr>
      <vt:lpstr>PowerPoint-Präsentation</vt:lpstr>
      <vt:lpstr>Wie wird geforscht?</vt:lpstr>
      <vt:lpstr>Wann wird geforscht?</vt:lpstr>
      <vt:lpstr>Wo wird geforscht?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Beller, Erika</dc:creator>
  <cp:lastModifiedBy>Smolenski, Tanja</cp:lastModifiedBy>
  <cp:revision>470</cp:revision>
  <cp:lastPrinted>2020-06-09T09:51:30Z</cp:lastPrinted>
  <dcterms:created xsi:type="dcterms:W3CDTF">2019-10-15T13:11:44Z</dcterms:created>
  <dcterms:modified xsi:type="dcterms:W3CDTF">2020-06-09T13:14:52Z</dcterms:modified>
</cp:coreProperties>
</file>